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88" r:id="rId3"/>
    <p:sldId id="296" r:id="rId4"/>
    <p:sldId id="289" r:id="rId5"/>
    <p:sldId id="292" r:id="rId6"/>
    <p:sldId id="295" r:id="rId7"/>
    <p:sldId id="293" r:id="rId8"/>
    <p:sldId id="294" r:id="rId9"/>
    <p:sldId id="291" r:id="rId10"/>
    <p:sldId id="313" r:id="rId11"/>
    <p:sldId id="297" r:id="rId12"/>
    <p:sldId id="314" r:id="rId13"/>
    <p:sldId id="298" r:id="rId14"/>
    <p:sldId id="306" r:id="rId15"/>
    <p:sldId id="312" r:id="rId16"/>
    <p:sldId id="299" r:id="rId17"/>
    <p:sldId id="316" r:id="rId18"/>
    <p:sldId id="327" r:id="rId19"/>
    <p:sldId id="328" r:id="rId20"/>
    <p:sldId id="315" r:id="rId21"/>
    <p:sldId id="317" r:id="rId22"/>
    <p:sldId id="318" r:id="rId23"/>
    <p:sldId id="304" r:id="rId24"/>
    <p:sldId id="319" r:id="rId25"/>
    <p:sldId id="321" r:id="rId26"/>
    <p:sldId id="320" r:id="rId27"/>
    <p:sldId id="301" r:id="rId28"/>
    <p:sldId id="322" r:id="rId29"/>
    <p:sldId id="310" r:id="rId30"/>
    <p:sldId id="323" r:id="rId31"/>
    <p:sldId id="330" r:id="rId32"/>
    <p:sldId id="311" r:id="rId33"/>
    <p:sldId id="325" r:id="rId34"/>
    <p:sldId id="329" r:id="rId35"/>
    <p:sldId id="302" r:id="rId36"/>
    <p:sldId id="326" r:id="rId37"/>
    <p:sldId id="331" r:id="rId38"/>
    <p:sldId id="307" r:id="rId39"/>
    <p:sldId id="332" r:id="rId40"/>
    <p:sldId id="308" r:id="rId41"/>
    <p:sldId id="309" r:id="rId42"/>
    <p:sldId id="333" r:id="rId43"/>
    <p:sldId id="334" r:id="rId44"/>
    <p:sldId id="286" r:id="rId45"/>
    <p:sldId id="303" r:id="rId46"/>
    <p:sldId id="26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9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4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DataScience!$B$1</c:f>
              <c:strCache>
                <c:ptCount val="1"/>
                <c:pt idx="0">
                  <c:v>Data science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6350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9.0133859595539378E-2"/>
                  <c:y val="-0.1456404227702745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DataScience!$A$2:$A$262</c:f>
              <c:numCache>
                <c:formatCode>d\-mm\-yy;@</c:formatCode>
                <c:ptCount val="261"/>
                <c:pt idx="0">
                  <c:v>41679</c:v>
                </c:pt>
                <c:pt idx="1">
                  <c:v>41686</c:v>
                </c:pt>
                <c:pt idx="2">
                  <c:v>41693</c:v>
                </c:pt>
                <c:pt idx="3">
                  <c:v>41700</c:v>
                </c:pt>
                <c:pt idx="4">
                  <c:v>41707</c:v>
                </c:pt>
                <c:pt idx="5">
                  <c:v>41714</c:v>
                </c:pt>
                <c:pt idx="6">
                  <c:v>41721</c:v>
                </c:pt>
                <c:pt idx="7">
                  <c:v>41728</c:v>
                </c:pt>
                <c:pt idx="8">
                  <c:v>41735</c:v>
                </c:pt>
                <c:pt idx="9">
                  <c:v>41742</c:v>
                </c:pt>
                <c:pt idx="10">
                  <c:v>41749</c:v>
                </c:pt>
                <c:pt idx="11">
                  <c:v>41756</c:v>
                </c:pt>
                <c:pt idx="12">
                  <c:v>41763</c:v>
                </c:pt>
                <c:pt idx="13">
                  <c:v>41770</c:v>
                </c:pt>
                <c:pt idx="14">
                  <c:v>41777</c:v>
                </c:pt>
                <c:pt idx="15">
                  <c:v>41784</c:v>
                </c:pt>
                <c:pt idx="16">
                  <c:v>41791</c:v>
                </c:pt>
                <c:pt idx="17">
                  <c:v>41798</c:v>
                </c:pt>
                <c:pt idx="18">
                  <c:v>41805</c:v>
                </c:pt>
                <c:pt idx="19">
                  <c:v>41812</c:v>
                </c:pt>
                <c:pt idx="20">
                  <c:v>41819</c:v>
                </c:pt>
                <c:pt idx="21">
                  <c:v>41826</c:v>
                </c:pt>
                <c:pt idx="22">
                  <c:v>41833</c:v>
                </c:pt>
                <c:pt idx="23">
                  <c:v>41840</c:v>
                </c:pt>
                <c:pt idx="24">
                  <c:v>41847</c:v>
                </c:pt>
                <c:pt idx="25">
                  <c:v>41854</c:v>
                </c:pt>
                <c:pt idx="26">
                  <c:v>41861</c:v>
                </c:pt>
                <c:pt idx="27">
                  <c:v>41868</c:v>
                </c:pt>
                <c:pt idx="28">
                  <c:v>41875</c:v>
                </c:pt>
                <c:pt idx="29">
                  <c:v>41882</c:v>
                </c:pt>
                <c:pt idx="30">
                  <c:v>41889</c:v>
                </c:pt>
                <c:pt idx="31">
                  <c:v>41896</c:v>
                </c:pt>
                <c:pt idx="32">
                  <c:v>41903</c:v>
                </c:pt>
                <c:pt idx="33">
                  <c:v>41910</c:v>
                </c:pt>
                <c:pt idx="34">
                  <c:v>41917</c:v>
                </c:pt>
                <c:pt idx="35">
                  <c:v>41924</c:v>
                </c:pt>
                <c:pt idx="36">
                  <c:v>41931</c:v>
                </c:pt>
                <c:pt idx="37">
                  <c:v>41938</c:v>
                </c:pt>
                <c:pt idx="38">
                  <c:v>41945</c:v>
                </c:pt>
                <c:pt idx="39">
                  <c:v>41952</c:v>
                </c:pt>
                <c:pt idx="40">
                  <c:v>41959</c:v>
                </c:pt>
                <c:pt idx="41">
                  <c:v>41966</c:v>
                </c:pt>
                <c:pt idx="42">
                  <c:v>41973</c:v>
                </c:pt>
                <c:pt idx="43">
                  <c:v>41980</c:v>
                </c:pt>
                <c:pt idx="44">
                  <c:v>41987</c:v>
                </c:pt>
                <c:pt idx="45">
                  <c:v>41994</c:v>
                </c:pt>
                <c:pt idx="46">
                  <c:v>42001</c:v>
                </c:pt>
                <c:pt idx="47">
                  <c:v>42008</c:v>
                </c:pt>
                <c:pt idx="48">
                  <c:v>42015</c:v>
                </c:pt>
                <c:pt idx="49">
                  <c:v>42022</c:v>
                </c:pt>
                <c:pt idx="50">
                  <c:v>42029</c:v>
                </c:pt>
                <c:pt idx="51">
                  <c:v>42036</c:v>
                </c:pt>
                <c:pt idx="52">
                  <c:v>42043</c:v>
                </c:pt>
                <c:pt idx="53">
                  <c:v>42050</c:v>
                </c:pt>
                <c:pt idx="54">
                  <c:v>42057</c:v>
                </c:pt>
                <c:pt idx="55">
                  <c:v>42064</c:v>
                </c:pt>
                <c:pt idx="56">
                  <c:v>42071</c:v>
                </c:pt>
                <c:pt idx="57">
                  <c:v>42078</c:v>
                </c:pt>
                <c:pt idx="58">
                  <c:v>42085</c:v>
                </c:pt>
                <c:pt idx="59">
                  <c:v>42092</c:v>
                </c:pt>
                <c:pt idx="60">
                  <c:v>42099</c:v>
                </c:pt>
                <c:pt idx="61">
                  <c:v>42106</c:v>
                </c:pt>
                <c:pt idx="62">
                  <c:v>42113</c:v>
                </c:pt>
                <c:pt idx="63">
                  <c:v>42120</c:v>
                </c:pt>
                <c:pt idx="64">
                  <c:v>42127</c:v>
                </c:pt>
                <c:pt idx="65">
                  <c:v>42134</c:v>
                </c:pt>
                <c:pt idx="66">
                  <c:v>42141</c:v>
                </c:pt>
                <c:pt idx="67">
                  <c:v>42148</c:v>
                </c:pt>
                <c:pt idx="68">
                  <c:v>42155</c:v>
                </c:pt>
                <c:pt idx="69">
                  <c:v>42162</c:v>
                </c:pt>
                <c:pt idx="70">
                  <c:v>42169</c:v>
                </c:pt>
                <c:pt idx="71">
                  <c:v>42176</c:v>
                </c:pt>
                <c:pt idx="72">
                  <c:v>42183</c:v>
                </c:pt>
                <c:pt idx="73">
                  <c:v>42190</c:v>
                </c:pt>
                <c:pt idx="74">
                  <c:v>42197</c:v>
                </c:pt>
                <c:pt idx="75">
                  <c:v>42204</c:v>
                </c:pt>
                <c:pt idx="76">
                  <c:v>42211</c:v>
                </c:pt>
                <c:pt idx="77">
                  <c:v>42218</c:v>
                </c:pt>
                <c:pt idx="78">
                  <c:v>42225</c:v>
                </c:pt>
                <c:pt idx="79">
                  <c:v>42232</c:v>
                </c:pt>
                <c:pt idx="80">
                  <c:v>42239</c:v>
                </c:pt>
                <c:pt idx="81">
                  <c:v>42246</c:v>
                </c:pt>
                <c:pt idx="82">
                  <c:v>42253</c:v>
                </c:pt>
                <c:pt idx="83">
                  <c:v>42260</c:v>
                </c:pt>
                <c:pt idx="84">
                  <c:v>42267</c:v>
                </c:pt>
                <c:pt idx="85">
                  <c:v>42274</c:v>
                </c:pt>
                <c:pt idx="86">
                  <c:v>42281</c:v>
                </c:pt>
                <c:pt idx="87">
                  <c:v>42288</c:v>
                </c:pt>
                <c:pt idx="88">
                  <c:v>42295</c:v>
                </c:pt>
                <c:pt idx="89">
                  <c:v>42302</c:v>
                </c:pt>
                <c:pt idx="90">
                  <c:v>42309</c:v>
                </c:pt>
                <c:pt idx="91">
                  <c:v>42316</c:v>
                </c:pt>
                <c:pt idx="92">
                  <c:v>42323</c:v>
                </c:pt>
                <c:pt idx="93">
                  <c:v>42330</c:v>
                </c:pt>
                <c:pt idx="94">
                  <c:v>42337</c:v>
                </c:pt>
                <c:pt idx="95">
                  <c:v>42344</c:v>
                </c:pt>
                <c:pt idx="96">
                  <c:v>42351</c:v>
                </c:pt>
                <c:pt idx="97">
                  <c:v>42358</c:v>
                </c:pt>
                <c:pt idx="98">
                  <c:v>42365</c:v>
                </c:pt>
                <c:pt idx="99">
                  <c:v>42372</c:v>
                </c:pt>
                <c:pt idx="100">
                  <c:v>42379</c:v>
                </c:pt>
                <c:pt idx="101">
                  <c:v>42386</c:v>
                </c:pt>
                <c:pt idx="102">
                  <c:v>42393</c:v>
                </c:pt>
                <c:pt idx="103">
                  <c:v>42400</c:v>
                </c:pt>
                <c:pt idx="104">
                  <c:v>42407</c:v>
                </c:pt>
                <c:pt idx="105">
                  <c:v>42414</c:v>
                </c:pt>
                <c:pt idx="106">
                  <c:v>42421</c:v>
                </c:pt>
                <c:pt idx="107">
                  <c:v>42428</c:v>
                </c:pt>
                <c:pt idx="108">
                  <c:v>42435</c:v>
                </c:pt>
                <c:pt idx="109">
                  <c:v>42442</c:v>
                </c:pt>
                <c:pt idx="110">
                  <c:v>42449</c:v>
                </c:pt>
                <c:pt idx="111">
                  <c:v>42456</c:v>
                </c:pt>
                <c:pt idx="112">
                  <c:v>42463</c:v>
                </c:pt>
                <c:pt idx="113">
                  <c:v>42470</c:v>
                </c:pt>
                <c:pt idx="114">
                  <c:v>42477</c:v>
                </c:pt>
                <c:pt idx="115">
                  <c:v>42484</c:v>
                </c:pt>
                <c:pt idx="116">
                  <c:v>42491</c:v>
                </c:pt>
                <c:pt idx="117">
                  <c:v>42498</c:v>
                </c:pt>
                <c:pt idx="118">
                  <c:v>42505</c:v>
                </c:pt>
                <c:pt idx="119">
                  <c:v>42512</c:v>
                </c:pt>
                <c:pt idx="120">
                  <c:v>42519</c:v>
                </c:pt>
                <c:pt idx="121">
                  <c:v>42526</c:v>
                </c:pt>
                <c:pt idx="122">
                  <c:v>42533</c:v>
                </c:pt>
                <c:pt idx="123">
                  <c:v>42540</c:v>
                </c:pt>
                <c:pt idx="124">
                  <c:v>42547</c:v>
                </c:pt>
                <c:pt idx="125">
                  <c:v>42554</c:v>
                </c:pt>
                <c:pt idx="126">
                  <c:v>42561</c:v>
                </c:pt>
                <c:pt idx="127">
                  <c:v>42568</c:v>
                </c:pt>
                <c:pt idx="128">
                  <c:v>42575</c:v>
                </c:pt>
                <c:pt idx="129">
                  <c:v>42582</c:v>
                </c:pt>
                <c:pt idx="130">
                  <c:v>42589</c:v>
                </c:pt>
                <c:pt idx="131">
                  <c:v>42596</c:v>
                </c:pt>
                <c:pt idx="132">
                  <c:v>42603</c:v>
                </c:pt>
                <c:pt idx="133">
                  <c:v>42610</c:v>
                </c:pt>
                <c:pt idx="134">
                  <c:v>42617</c:v>
                </c:pt>
                <c:pt idx="135">
                  <c:v>42624</c:v>
                </c:pt>
                <c:pt idx="136">
                  <c:v>42631</c:v>
                </c:pt>
                <c:pt idx="137">
                  <c:v>42638</c:v>
                </c:pt>
                <c:pt idx="138">
                  <c:v>42645</c:v>
                </c:pt>
                <c:pt idx="139">
                  <c:v>42652</c:v>
                </c:pt>
                <c:pt idx="140">
                  <c:v>42659</c:v>
                </c:pt>
                <c:pt idx="141">
                  <c:v>42666</c:v>
                </c:pt>
                <c:pt idx="142">
                  <c:v>42673</c:v>
                </c:pt>
                <c:pt idx="143">
                  <c:v>42680</c:v>
                </c:pt>
                <c:pt idx="144">
                  <c:v>42687</c:v>
                </c:pt>
                <c:pt idx="145">
                  <c:v>42694</c:v>
                </c:pt>
                <c:pt idx="146">
                  <c:v>42701</c:v>
                </c:pt>
                <c:pt idx="147">
                  <c:v>42708</c:v>
                </c:pt>
                <c:pt idx="148">
                  <c:v>42715</c:v>
                </c:pt>
                <c:pt idx="149">
                  <c:v>42722</c:v>
                </c:pt>
                <c:pt idx="150">
                  <c:v>42729</c:v>
                </c:pt>
                <c:pt idx="151">
                  <c:v>42736</c:v>
                </c:pt>
                <c:pt idx="152">
                  <c:v>42743</c:v>
                </c:pt>
                <c:pt idx="153">
                  <c:v>42750</c:v>
                </c:pt>
                <c:pt idx="154">
                  <c:v>42757</c:v>
                </c:pt>
                <c:pt idx="155">
                  <c:v>42764</c:v>
                </c:pt>
                <c:pt idx="156">
                  <c:v>42771</c:v>
                </c:pt>
                <c:pt idx="157">
                  <c:v>42778</c:v>
                </c:pt>
                <c:pt idx="158">
                  <c:v>42785</c:v>
                </c:pt>
                <c:pt idx="159">
                  <c:v>42792</c:v>
                </c:pt>
                <c:pt idx="160">
                  <c:v>42799</c:v>
                </c:pt>
                <c:pt idx="161">
                  <c:v>42806</c:v>
                </c:pt>
                <c:pt idx="162">
                  <c:v>42813</c:v>
                </c:pt>
                <c:pt idx="163">
                  <c:v>42820</c:v>
                </c:pt>
                <c:pt idx="164">
                  <c:v>42827</c:v>
                </c:pt>
                <c:pt idx="165">
                  <c:v>42834</c:v>
                </c:pt>
                <c:pt idx="166">
                  <c:v>42841</c:v>
                </c:pt>
                <c:pt idx="167">
                  <c:v>42848</c:v>
                </c:pt>
                <c:pt idx="168">
                  <c:v>42855</c:v>
                </c:pt>
                <c:pt idx="169">
                  <c:v>42862</c:v>
                </c:pt>
                <c:pt idx="170">
                  <c:v>42869</c:v>
                </c:pt>
                <c:pt idx="171">
                  <c:v>42876</c:v>
                </c:pt>
                <c:pt idx="172">
                  <c:v>42883</c:v>
                </c:pt>
                <c:pt idx="173">
                  <c:v>42890</c:v>
                </c:pt>
                <c:pt idx="174">
                  <c:v>42897</c:v>
                </c:pt>
                <c:pt idx="175">
                  <c:v>42904</c:v>
                </c:pt>
                <c:pt idx="176">
                  <c:v>42911</c:v>
                </c:pt>
                <c:pt idx="177">
                  <c:v>42918</c:v>
                </c:pt>
                <c:pt idx="178">
                  <c:v>42925</c:v>
                </c:pt>
                <c:pt idx="179">
                  <c:v>42932</c:v>
                </c:pt>
                <c:pt idx="180">
                  <c:v>42939</c:v>
                </c:pt>
                <c:pt idx="181">
                  <c:v>42946</c:v>
                </c:pt>
                <c:pt idx="182">
                  <c:v>42953</c:v>
                </c:pt>
                <c:pt idx="183">
                  <c:v>42960</c:v>
                </c:pt>
                <c:pt idx="184">
                  <c:v>42967</c:v>
                </c:pt>
                <c:pt idx="185">
                  <c:v>42974</c:v>
                </c:pt>
                <c:pt idx="186">
                  <c:v>42981</c:v>
                </c:pt>
                <c:pt idx="187">
                  <c:v>42988</c:v>
                </c:pt>
                <c:pt idx="188">
                  <c:v>42995</c:v>
                </c:pt>
                <c:pt idx="189">
                  <c:v>43002</c:v>
                </c:pt>
                <c:pt idx="190">
                  <c:v>43009</c:v>
                </c:pt>
                <c:pt idx="191">
                  <c:v>43016</c:v>
                </c:pt>
                <c:pt idx="192">
                  <c:v>43023</c:v>
                </c:pt>
                <c:pt idx="193">
                  <c:v>43030</c:v>
                </c:pt>
                <c:pt idx="194">
                  <c:v>43037</c:v>
                </c:pt>
                <c:pt idx="195">
                  <c:v>43044</c:v>
                </c:pt>
                <c:pt idx="196">
                  <c:v>43051</c:v>
                </c:pt>
                <c:pt idx="197">
                  <c:v>43058</c:v>
                </c:pt>
                <c:pt idx="198">
                  <c:v>43065</c:v>
                </c:pt>
                <c:pt idx="199">
                  <c:v>43072</c:v>
                </c:pt>
                <c:pt idx="200">
                  <c:v>43079</c:v>
                </c:pt>
                <c:pt idx="201">
                  <c:v>43086</c:v>
                </c:pt>
                <c:pt idx="202">
                  <c:v>43093</c:v>
                </c:pt>
                <c:pt idx="203">
                  <c:v>43100</c:v>
                </c:pt>
                <c:pt idx="204">
                  <c:v>43107</c:v>
                </c:pt>
                <c:pt idx="205">
                  <c:v>43114</c:v>
                </c:pt>
                <c:pt idx="206">
                  <c:v>43121</c:v>
                </c:pt>
                <c:pt idx="207">
                  <c:v>43128</c:v>
                </c:pt>
                <c:pt idx="208">
                  <c:v>43135</c:v>
                </c:pt>
                <c:pt idx="209">
                  <c:v>43142</c:v>
                </c:pt>
                <c:pt idx="210">
                  <c:v>43149</c:v>
                </c:pt>
                <c:pt idx="211">
                  <c:v>43156</c:v>
                </c:pt>
                <c:pt idx="212">
                  <c:v>43163</c:v>
                </c:pt>
                <c:pt idx="213">
                  <c:v>43170</c:v>
                </c:pt>
                <c:pt idx="214">
                  <c:v>43177</c:v>
                </c:pt>
                <c:pt idx="215">
                  <c:v>43184</c:v>
                </c:pt>
                <c:pt idx="216">
                  <c:v>43191</c:v>
                </c:pt>
                <c:pt idx="217">
                  <c:v>43198</c:v>
                </c:pt>
                <c:pt idx="218">
                  <c:v>43205</c:v>
                </c:pt>
                <c:pt idx="219">
                  <c:v>43212</c:v>
                </c:pt>
                <c:pt idx="220">
                  <c:v>43219</c:v>
                </c:pt>
                <c:pt idx="221">
                  <c:v>43226</c:v>
                </c:pt>
                <c:pt idx="222">
                  <c:v>43233</c:v>
                </c:pt>
                <c:pt idx="223">
                  <c:v>43240</c:v>
                </c:pt>
                <c:pt idx="224">
                  <c:v>43247</c:v>
                </c:pt>
                <c:pt idx="225">
                  <c:v>43254</c:v>
                </c:pt>
                <c:pt idx="226">
                  <c:v>43261</c:v>
                </c:pt>
                <c:pt idx="227">
                  <c:v>43268</c:v>
                </c:pt>
                <c:pt idx="228">
                  <c:v>43275</c:v>
                </c:pt>
                <c:pt idx="229">
                  <c:v>43282</c:v>
                </c:pt>
                <c:pt idx="230">
                  <c:v>43289</c:v>
                </c:pt>
                <c:pt idx="231">
                  <c:v>43296</c:v>
                </c:pt>
                <c:pt idx="232">
                  <c:v>43303</c:v>
                </c:pt>
                <c:pt idx="233">
                  <c:v>43310</c:v>
                </c:pt>
                <c:pt idx="234">
                  <c:v>43317</c:v>
                </c:pt>
                <c:pt idx="235">
                  <c:v>43324</c:v>
                </c:pt>
                <c:pt idx="236">
                  <c:v>43331</c:v>
                </c:pt>
                <c:pt idx="237">
                  <c:v>43338</c:v>
                </c:pt>
                <c:pt idx="238">
                  <c:v>43345</c:v>
                </c:pt>
                <c:pt idx="239">
                  <c:v>43352</c:v>
                </c:pt>
                <c:pt idx="240">
                  <c:v>43359</c:v>
                </c:pt>
                <c:pt idx="241">
                  <c:v>43366</c:v>
                </c:pt>
                <c:pt idx="242">
                  <c:v>43373</c:v>
                </c:pt>
                <c:pt idx="243">
                  <c:v>43380</c:v>
                </c:pt>
                <c:pt idx="244">
                  <c:v>43387</c:v>
                </c:pt>
                <c:pt idx="245">
                  <c:v>43394</c:v>
                </c:pt>
                <c:pt idx="246">
                  <c:v>43401</c:v>
                </c:pt>
                <c:pt idx="247">
                  <c:v>43408</c:v>
                </c:pt>
                <c:pt idx="248">
                  <c:v>43415</c:v>
                </c:pt>
                <c:pt idx="249">
                  <c:v>43422</c:v>
                </c:pt>
                <c:pt idx="250">
                  <c:v>43429</c:v>
                </c:pt>
                <c:pt idx="251">
                  <c:v>43436</c:v>
                </c:pt>
                <c:pt idx="252">
                  <c:v>43443</c:v>
                </c:pt>
                <c:pt idx="253">
                  <c:v>43450</c:v>
                </c:pt>
                <c:pt idx="254">
                  <c:v>43457</c:v>
                </c:pt>
                <c:pt idx="255">
                  <c:v>43464</c:v>
                </c:pt>
                <c:pt idx="256">
                  <c:v>43471</c:v>
                </c:pt>
                <c:pt idx="257">
                  <c:v>43478</c:v>
                </c:pt>
                <c:pt idx="258">
                  <c:v>43485</c:v>
                </c:pt>
                <c:pt idx="259">
                  <c:v>43492</c:v>
                </c:pt>
                <c:pt idx="260">
                  <c:v>43499</c:v>
                </c:pt>
              </c:numCache>
            </c:numRef>
          </c:cat>
          <c:val>
            <c:numRef>
              <c:f>DataScience!$B$2:$B$262</c:f>
              <c:numCache>
                <c:formatCode>General</c:formatCode>
                <c:ptCount val="261"/>
                <c:pt idx="0">
                  <c:v>20</c:v>
                </c:pt>
                <c:pt idx="1">
                  <c:v>22</c:v>
                </c:pt>
                <c:pt idx="2">
                  <c:v>23</c:v>
                </c:pt>
                <c:pt idx="3">
                  <c:v>22</c:v>
                </c:pt>
                <c:pt idx="4">
                  <c:v>25</c:v>
                </c:pt>
                <c:pt idx="5">
                  <c:v>22</c:v>
                </c:pt>
                <c:pt idx="6">
                  <c:v>21</c:v>
                </c:pt>
                <c:pt idx="7">
                  <c:v>26</c:v>
                </c:pt>
                <c:pt idx="8">
                  <c:v>23</c:v>
                </c:pt>
                <c:pt idx="9">
                  <c:v>18</c:v>
                </c:pt>
                <c:pt idx="10">
                  <c:v>22</c:v>
                </c:pt>
                <c:pt idx="11">
                  <c:v>22</c:v>
                </c:pt>
                <c:pt idx="12">
                  <c:v>25</c:v>
                </c:pt>
                <c:pt idx="13">
                  <c:v>21</c:v>
                </c:pt>
                <c:pt idx="14">
                  <c:v>23</c:v>
                </c:pt>
                <c:pt idx="15">
                  <c:v>23</c:v>
                </c:pt>
                <c:pt idx="16">
                  <c:v>18</c:v>
                </c:pt>
                <c:pt idx="17">
                  <c:v>20</c:v>
                </c:pt>
                <c:pt idx="18">
                  <c:v>15</c:v>
                </c:pt>
                <c:pt idx="19">
                  <c:v>18</c:v>
                </c:pt>
                <c:pt idx="20">
                  <c:v>17</c:v>
                </c:pt>
                <c:pt idx="21">
                  <c:v>19</c:v>
                </c:pt>
                <c:pt idx="22">
                  <c:v>20</c:v>
                </c:pt>
                <c:pt idx="23">
                  <c:v>19</c:v>
                </c:pt>
                <c:pt idx="24">
                  <c:v>21</c:v>
                </c:pt>
                <c:pt idx="25">
                  <c:v>25</c:v>
                </c:pt>
                <c:pt idx="26">
                  <c:v>30</c:v>
                </c:pt>
                <c:pt idx="27">
                  <c:v>32</c:v>
                </c:pt>
                <c:pt idx="28">
                  <c:v>39</c:v>
                </c:pt>
                <c:pt idx="29">
                  <c:v>40</c:v>
                </c:pt>
                <c:pt idx="30">
                  <c:v>41</c:v>
                </c:pt>
                <c:pt idx="31">
                  <c:v>38</c:v>
                </c:pt>
                <c:pt idx="32">
                  <c:v>35</c:v>
                </c:pt>
                <c:pt idx="33">
                  <c:v>33</c:v>
                </c:pt>
                <c:pt idx="34">
                  <c:v>34</c:v>
                </c:pt>
                <c:pt idx="35">
                  <c:v>31</c:v>
                </c:pt>
                <c:pt idx="36">
                  <c:v>29</c:v>
                </c:pt>
                <c:pt idx="37">
                  <c:v>33</c:v>
                </c:pt>
                <c:pt idx="38">
                  <c:v>33</c:v>
                </c:pt>
                <c:pt idx="39">
                  <c:v>31</c:v>
                </c:pt>
                <c:pt idx="40">
                  <c:v>31</c:v>
                </c:pt>
                <c:pt idx="41">
                  <c:v>22</c:v>
                </c:pt>
                <c:pt idx="42">
                  <c:v>30</c:v>
                </c:pt>
                <c:pt idx="43">
                  <c:v>33</c:v>
                </c:pt>
                <c:pt idx="44">
                  <c:v>29</c:v>
                </c:pt>
                <c:pt idx="45">
                  <c:v>15</c:v>
                </c:pt>
                <c:pt idx="46">
                  <c:v>21</c:v>
                </c:pt>
                <c:pt idx="47">
                  <c:v>31</c:v>
                </c:pt>
                <c:pt idx="48">
                  <c:v>38</c:v>
                </c:pt>
                <c:pt idx="49">
                  <c:v>36</c:v>
                </c:pt>
                <c:pt idx="50">
                  <c:v>33</c:v>
                </c:pt>
                <c:pt idx="51">
                  <c:v>32</c:v>
                </c:pt>
                <c:pt idx="52">
                  <c:v>36</c:v>
                </c:pt>
                <c:pt idx="53">
                  <c:v>28</c:v>
                </c:pt>
                <c:pt idx="54">
                  <c:v>28</c:v>
                </c:pt>
                <c:pt idx="55">
                  <c:v>32</c:v>
                </c:pt>
                <c:pt idx="56">
                  <c:v>33</c:v>
                </c:pt>
                <c:pt idx="57">
                  <c:v>31</c:v>
                </c:pt>
                <c:pt idx="58">
                  <c:v>32</c:v>
                </c:pt>
                <c:pt idx="59">
                  <c:v>32</c:v>
                </c:pt>
                <c:pt idx="60">
                  <c:v>35</c:v>
                </c:pt>
                <c:pt idx="61">
                  <c:v>35</c:v>
                </c:pt>
                <c:pt idx="62">
                  <c:v>35</c:v>
                </c:pt>
                <c:pt idx="63">
                  <c:v>36</c:v>
                </c:pt>
                <c:pt idx="64">
                  <c:v>36</c:v>
                </c:pt>
                <c:pt idx="65">
                  <c:v>37</c:v>
                </c:pt>
                <c:pt idx="66">
                  <c:v>34</c:v>
                </c:pt>
                <c:pt idx="67">
                  <c:v>32</c:v>
                </c:pt>
                <c:pt idx="68">
                  <c:v>36</c:v>
                </c:pt>
                <c:pt idx="69">
                  <c:v>31</c:v>
                </c:pt>
                <c:pt idx="70">
                  <c:v>28</c:v>
                </c:pt>
                <c:pt idx="71">
                  <c:v>34</c:v>
                </c:pt>
                <c:pt idx="72">
                  <c:v>26</c:v>
                </c:pt>
                <c:pt idx="73">
                  <c:v>31</c:v>
                </c:pt>
                <c:pt idx="74">
                  <c:v>34</c:v>
                </c:pt>
                <c:pt idx="75">
                  <c:v>32</c:v>
                </c:pt>
                <c:pt idx="76">
                  <c:v>32</c:v>
                </c:pt>
                <c:pt idx="77">
                  <c:v>38</c:v>
                </c:pt>
                <c:pt idx="78">
                  <c:v>39</c:v>
                </c:pt>
                <c:pt idx="79">
                  <c:v>43</c:v>
                </c:pt>
                <c:pt idx="80">
                  <c:v>49</c:v>
                </c:pt>
                <c:pt idx="81">
                  <c:v>59</c:v>
                </c:pt>
                <c:pt idx="82">
                  <c:v>52</c:v>
                </c:pt>
                <c:pt idx="83">
                  <c:v>50</c:v>
                </c:pt>
                <c:pt idx="84">
                  <c:v>52</c:v>
                </c:pt>
                <c:pt idx="85">
                  <c:v>49</c:v>
                </c:pt>
                <c:pt idx="86">
                  <c:v>48</c:v>
                </c:pt>
                <c:pt idx="87">
                  <c:v>45</c:v>
                </c:pt>
                <c:pt idx="88">
                  <c:v>48</c:v>
                </c:pt>
                <c:pt idx="89">
                  <c:v>42</c:v>
                </c:pt>
                <c:pt idx="90">
                  <c:v>47</c:v>
                </c:pt>
                <c:pt idx="91">
                  <c:v>41</c:v>
                </c:pt>
                <c:pt idx="92">
                  <c:v>40</c:v>
                </c:pt>
                <c:pt idx="93">
                  <c:v>30</c:v>
                </c:pt>
                <c:pt idx="94">
                  <c:v>42</c:v>
                </c:pt>
                <c:pt idx="95">
                  <c:v>44</c:v>
                </c:pt>
                <c:pt idx="96">
                  <c:v>36</c:v>
                </c:pt>
                <c:pt idx="97">
                  <c:v>28</c:v>
                </c:pt>
                <c:pt idx="98">
                  <c:v>29</c:v>
                </c:pt>
                <c:pt idx="99">
                  <c:v>43</c:v>
                </c:pt>
                <c:pt idx="100">
                  <c:v>43</c:v>
                </c:pt>
                <c:pt idx="101">
                  <c:v>49</c:v>
                </c:pt>
                <c:pt idx="102">
                  <c:v>50</c:v>
                </c:pt>
                <c:pt idx="103">
                  <c:v>48</c:v>
                </c:pt>
                <c:pt idx="104">
                  <c:v>41</c:v>
                </c:pt>
                <c:pt idx="105">
                  <c:v>41</c:v>
                </c:pt>
                <c:pt idx="106">
                  <c:v>43</c:v>
                </c:pt>
                <c:pt idx="107">
                  <c:v>39</c:v>
                </c:pt>
                <c:pt idx="108">
                  <c:v>44</c:v>
                </c:pt>
                <c:pt idx="109">
                  <c:v>41</c:v>
                </c:pt>
                <c:pt idx="110">
                  <c:v>38</c:v>
                </c:pt>
                <c:pt idx="111">
                  <c:v>44</c:v>
                </c:pt>
                <c:pt idx="112">
                  <c:v>44</c:v>
                </c:pt>
                <c:pt idx="113">
                  <c:v>45</c:v>
                </c:pt>
                <c:pt idx="114">
                  <c:v>40</c:v>
                </c:pt>
                <c:pt idx="115">
                  <c:v>44</c:v>
                </c:pt>
                <c:pt idx="116">
                  <c:v>40</c:v>
                </c:pt>
                <c:pt idx="117">
                  <c:v>45</c:v>
                </c:pt>
                <c:pt idx="118">
                  <c:v>46</c:v>
                </c:pt>
                <c:pt idx="119">
                  <c:v>39</c:v>
                </c:pt>
                <c:pt idx="120">
                  <c:v>36</c:v>
                </c:pt>
                <c:pt idx="121">
                  <c:v>39</c:v>
                </c:pt>
                <c:pt idx="122">
                  <c:v>42</c:v>
                </c:pt>
                <c:pt idx="123">
                  <c:v>40</c:v>
                </c:pt>
                <c:pt idx="124">
                  <c:v>34</c:v>
                </c:pt>
                <c:pt idx="125">
                  <c:v>36</c:v>
                </c:pt>
                <c:pt idx="126">
                  <c:v>40</c:v>
                </c:pt>
                <c:pt idx="127">
                  <c:v>39</c:v>
                </c:pt>
                <c:pt idx="128">
                  <c:v>36</c:v>
                </c:pt>
                <c:pt idx="129">
                  <c:v>43</c:v>
                </c:pt>
                <c:pt idx="130">
                  <c:v>42</c:v>
                </c:pt>
                <c:pt idx="131">
                  <c:v>42</c:v>
                </c:pt>
                <c:pt idx="132">
                  <c:v>54</c:v>
                </c:pt>
                <c:pt idx="133">
                  <c:v>59</c:v>
                </c:pt>
                <c:pt idx="134">
                  <c:v>55</c:v>
                </c:pt>
                <c:pt idx="135">
                  <c:v>62</c:v>
                </c:pt>
                <c:pt idx="136">
                  <c:v>60</c:v>
                </c:pt>
                <c:pt idx="137">
                  <c:v>57</c:v>
                </c:pt>
                <c:pt idx="138">
                  <c:v>52</c:v>
                </c:pt>
                <c:pt idx="139">
                  <c:v>50</c:v>
                </c:pt>
                <c:pt idx="140">
                  <c:v>49</c:v>
                </c:pt>
                <c:pt idx="141">
                  <c:v>53</c:v>
                </c:pt>
                <c:pt idx="142">
                  <c:v>52</c:v>
                </c:pt>
                <c:pt idx="143">
                  <c:v>49</c:v>
                </c:pt>
                <c:pt idx="144">
                  <c:v>54</c:v>
                </c:pt>
                <c:pt idx="145">
                  <c:v>43</c:v>
                </c:pt>
                <c:pt idx="146">
                  <c:v>53</c:v>
                </c:pt>
                <c:pt idx="147">
                  <c:v>54</c:v>
                </c:pt>
                <c:pt idx="148">
                  <c:v>52</c:v>
                </c:pt>
                <c:pt idx="149">
                  <c:v>39</c:v>
                </c:pt>
                <c:pt idx="150">
                  <c:v>35</c:v>
                </c:pt>
                <c:pt idx="151">
                  <c:v>50</c:v>
                </c:pt>
                <c:pt idx="152">
                  <c:v>64</c:v>
                </c:pt>
                <c:pt idx="153">
                  <c:v>63</c:v>
                </c:pt>
                <c:pt idx="154">
                  <c:v>69</c:v>
                </c:pt>
                <c:pt idx="155">
                  <c:v>66</c:v>
                </c:pt>
                <c:pt idx="156">
                  <c:v>60</c:v>
                </c:pt>
                <c:pt idx="157">
                  <c:v>58</c:v>
                </c:pt>
                <c:pt idx="158">
                  <c:v>64</c:v>
                </c:pt>
                <c:pt idx="159">
                  <c:v>67</c:v>
                </c:pt>
                <c:pt idx="160">
                  <c:v>68</c:v>
                </c:pt>
                <c:pt idx="161">
                  <c:v>58</c:v>
                </c:pt>
                <c:pt idx="162">
                  <c:v>63</c:v>
                </c:pt>
                <c:pt idx="163">
                  <c:v>65</c:v>
                </c:pt>
                <c:pt idx="164">
                  <c:v>68</c:v>
                </c:pt>
                <c:pt idx="165">
                  <c:v>60</c:v>
                </c:pt>
                <c:pt idx="166">
                  <c:v>66</c:v>
                </c:pt>
                <c:pt idx="167">
                  <c:v>66</c:v>
                </c:pt>
                <c:pt idx="168">
                  <c:v>62</c:v>
                </c:pt>
                <c:pt idx="169">
                  <c:v>60</c:v>
                </c:pt>
                <c:pt idx="170">
                  <c:v>56</c:v>
                </c:pt>
                <c:pt idx="171">
                  <c:v>59</c:v>
                </c:pt>
                <c:pt idx="172">
                  <c:v>55</c:v>
                </c:pt>
                <c:pt idx="173">
                  <c:v>59</c:v>
                </c:pt>
                <c:pt idx="174">
                  <c:v>56</c:v>
                </c:pt>
                <c:pt idx="175">
                  <c:v>50</c:v>
                </c:pt>
                <c:pt idx="176">
                  <c:v>55</c:v>
                </c:pt>
                <c:pt idx="177">
                  <c:v>46</c:v>
                </c:pt>
                <c:pt idx="178">
                  <c:v>61</c:v>
                </c:pt>
                <c:pt idx="179">
                  <c:v>52</c:v>
                </c:pt>
                <c:pt idx="180">
                  <c:v>64</c:v>
                </c:pt>
                <c:pt idx="181">
                  <c:v>57</c:v>
                </c:pt>
                <c:pt idx="182">
                  <c:v>56</c:v>
                </c:pt>
                <c:pt idx="183">
                  <c:v>61</c:v>
                </c:pt>
                <c:pt idx="184">
                  <c:v>68</c:v>
                </c:pt>
                <c:pt idx="185">
                  <c:v>75</c:v>
                </c:pt>
                <c:pt idx="186">
                  <c:v>75</c:v>
                </c:pt>
                <c:pt idx="187">
                  <c:v>83</c:v>
                </c:pt>
                <c:pt idx="188">
                  <c:v>79</c:v>
                </c:pt>
                <c:pt idx="189">
                  <c:v>81</c:v>
                </c:pt>
                <c:pt idx="190">
                  <c:v>73</c:v>
                </c:pt>
                <c:pt idx="191">
                  <c:v>74</c:v>
                </c:pt>
                <c:pt idx="192">
                  <c:v>78</c:v>
                </c:pt>
                <c:pt idx="193">
                  <c:v>75</c:v>
                </c:pt>
                <c:pt idx="194">
                  <c:v>78</c:v>
                </c:pt>
                <c:pt idx="195">
                  <c:v>76</c:v>
                </c:pt>
                <c:pt idx="196">
                  <c:v>78</c:v>
                </c:pt>
                <c:pt idx="197">
                  <c:v>50</c:v>
                </c:pt>
                <c:pt idx="198">
                  <c:v>65</c:v>
                </c:pt>
                <c:pt idx="199">
                  <c:v>69</c:v>
                </c:pt>
                <c:pt idx="200">
                  <c:v>66</c:v>
                </c:pt>
                <c:pt idx="201">
                  <c:v>57</c:v>
                </c:pt>
                <c:pt idx="202">
                  <c:v>48</c:v>
                </c:pt>
                <c:pt idx="203">
                  <c:v>63</c:v>
                </c:pt>
                <c:pt idx="204">
                  <c:v>74</c:v>
                </c:pt>
                <c:pt idx="205">
                  <c:v>77</c:v>
                </c:pt>
                <c:pt idx="206">
                  <c:v>85</c:v>
                </c:pt>
                <c:pt idx="207">
                  <c:v>80</c:v>
                </c:pt>
                <c:pt idx="208">
                  <c:v>78</c:v>
                </c:pt>
                <c:pt idx="209">
                  <c:v>68</c:v>
                </c:pt>
                <c:pt idx="210">
                  <c:v>70</c:v>
                </c:pt>
                <c:pt idx="211">
                  <c:v>76</c:v>
                </c:pt>
                <c:pt idx="212">
                  <c:v>75</c:v>
                </c:pt>
                <c:pt idx="213">
                  <c:v>69</c:v>
                </c:pt>
                <c:pt idx="214">
                  <c:v>72</c:v>
                </c:pt>
                <c:pt idx="215">
                  <c:v>72</c:v>
                </c:pt>
                <c:pt idx="216">
                  <c:v>75</c:v>
                </c:pt>
                <c:pt idx="217">
                  <c:v>77</c:v>
                </c:pt>
                <c:pt idx="218">
                  <c:v>79</c:v>
                </c:pt>
                <c:pt idx="219">
                  <c:v>77</c:v>
                </c:pt>
                <c:pt idx="220">
                  <c:v>75</c:v>
                </c:pt>
                <c:pt idx="221">
                  <c:v>68</c:v>
                </c:pt>
                <c:pt idx="222">
                  <c:v>70</c:v>
                </c:pt>
                <c:pt idx="223">
                  <c:v>71</c:v>
                </c:pt>
                <c:pt idx="224">
                  <c:v>70</c:v>
                </c:pt>
                <c:pt idx="225">
                  <c:v>72</c:v>
                </c:pt>
                <c:pt idx="226">
                  <c:v>71</c:v>
                </c:pt>
                <c:pt idx="227">
                  <c:v>61</c:v>
                </c:pt>
                <c:pt idx="228">
                  <c:v>65</c:v>
                </c:pt>
                <c:pt idx="229">
                  <c:v>58</c:v>
                </c:pt>
                <c:pt idx="230">
                  <c:v>66</c:v>
                </c:pt>
                <c:pt idx="231">
                  <c:v>69</c:v>
                </c:pt>
                <c:pt idx="232">
                  <c:v>69</c:v>
                </c:pt>
                <c:pt idx="233">
                  <c:v>72</c:v>
                </c:pt>
                <c:pt idx="234">
                  <c:v>72</c:v>
                </c:pt>
                <c:pt idx="235">
                  <c:v>75</c:v>
                </c:pt>
                <c:pt idx="236">
                  <c:v>90</c:v>
                </c:pt>
                <c:pt idx="237">
                  <c:v>92</c:v>
                </c:pt>
                <c:pt idx="238">
                  <c:v>97</c:v>
                </c:pt>
                <c:pt idx="239">
                  <c:v>94</c:v>
                </c:pt>
                <c:pt idx="240">
                  <c:v>93</c:v>
                </c:pt>
                <c:pt idx="241">
                  <c:v>87</c:v>
                </c:pt>
                <c:pt idx="242">
                  <c:v>93</c:v>
                </c:pt>
                <c:pt idx="243">
                  <c:v>89</c:v>
                </c:pt>
                <c:pt idx="244">
                  <c:v>85</c:v>
                </c:pt>
                <c:pt idx="245">
                  <c:v>85</c:v>
                </c:pt>
                <c:pt idx="246">
                  <c:v>88</c:v>
                </c:pt>
                <c:pt idx="247">
                  <c:v>84</c:v>
                </c:pt>
                <c:pt idx="248">
                  <c:v>85</c:v>
                </c:pt>
                <c:pt idx="249">
                  <c:v>59</c:v>
                </c:pt>
                <c:pt idx="250">
                  <c:v>83</c:v>
                </c:pt>
                <c:pt idx="251">
                  <c:v>79</c:v>
                </c:pt>
                <c:pt idx="252">
                  <c:v>84</c:v>
                </c:pt>
                <c:pt idx="253">
                  <c:v>71</c:v>
                </c:pt>
                <c:pt idx="254">
                  <c:v>51</c:v>
                </c:pt>
                <c:pt idx="255">
                  <c:v>65</c:v>
                </c:pt>
                <c:pt idx="256">
                  <c:v>92</c:v>
                </c:pt>
                <c:pt idx="257">
                  <c:v>94</c:v>
                </c:pt>
                <c:pt idx="258">
                  <c:v>98</c:v>
                </c:pt>
                <c:pt idx="259">
                  <c:v>100</c:v>
                </c:pt>
                <c:pt idx="260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87-4BF6-9718-6209CD03E0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9871240"/>
        <c:axId val="609845328"/>
      </c:lineChart>
      <c:dateAx>
        <c:axId val="609871240"/>
        <c:scaling>
          <c:orientation val="minMax"/>
        </c:scaling>
        <c:delete val="0"/>
        <c:axPos val="b"/>
        <c:numFmt formatCode="d\-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845328"/>
        <c:crosses val="autoZero"/>
        <c:auto val="1"/>
        <c:lblOffset val="100"/>
        <c:baseTimeUnit val="days"/>
      </c:dateAx>
      <c:valAx>
        <c:axId val="60984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871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DataScience!$B$1</c:f>
              <c:strCache>
                <c:ptCount val="1"/>
                <c:pt idx="0">
                  <c:v>Data science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63500" cap="rnd">
                <a:solidFill>
                  <a:srgbClr val="FF0000"/>
                </a:solidFill>
                <a:prstDash val="sysDot"/>
              </a:ln>
              <a:effectLst/>
            </c:spPr>
            <c:trendlineType val="movingAvg"/>
            <c:period val="13"/>
            <c:dispRSqr val="1"/>
            <c:dispEq val="1"/>
            <c:trendlineLbl>
              <c:layout>
                <c:manualLayout>
                  <c:x val="-9.0133859595539378E-2"/>
                  <c:y val="-0.1456404227702745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DataScience!$A$2:$A$262</c:f>
              <c:numCache>
                <c:formatCode>d\-mm\-yy;@</c:formatCode>
                <c:ptCount val="261"/>
                <c:pt idx="0">
                  <c:v>41679</c:v>
                </c:pt>
                <c:pt idx="1">
                  <c:v>41686</c:v>
                </c:pt>
                <c:pt idx="2">
                  <c:v>41693</c:v>
                </c:pt>
                <c:pt idx="3">
                  <c:v>41700</c:v>
                </c:pt>
                <c:pt idx="4">
                  <c:v>41707</c:v>
                </c:pt>
                <c:pt idx="5">
                  <c:v>41714</c:v>
                </c:pt>
                <c:pt idx="6">
                  <c:v>41721</c:v>
                </c:pt>
                <c:pt idx="7">
                  <c:v>41728</c:v>
                </c:pt>
                <c:pt idx="8">
                  <c:v>41735</c:v>
                </c:pt>
                <c:pt idx="9">
                  <c:v>41742</c:v>
                </c:pt>
                <c:pt idx="10">
                  <c:v>41749</c:v>
                </c:pt>
                <c:pt idx="11">
                  <c:v>41756</c:v>
                </c:pt>
                <c:pt idx="12">
                  <c:v>41763</c:v>
                </c:pt>
                <c:pt idx="13">
                  <c:v>41770</c:v>
                </c:pt>
                <c:pt idx="14">
                  <c:v>41777</c:v>
                </c:pt>
                <c:pt idx="15">
                  <c:v>41784</c:v>
                </c:pt>
                <c:pt idx="16">
                  <c:v>41791</c:v>
                </c:pt>
                <c:pt idx="17">
                  <c:v>41798</c:v>
                </c:pt>
                <c:pt idx="18">
                  <c:v>41805</c:v>
                </c:pt>
                <c:pt idx="19">
                  <c:v>41812</c:v>
                </c:pt>
                <c:pt idx="20">
                  <c:v>41819</c:v>
                </c:pt>
                <c:pt idx="21">
                  <c:v>41826</c:v>
                </c:pt>
                <c:pt idx="22">
                  <c:v>41833</c:v>
                </c:pt>
                <c:pt idx="23">
                  <c:v>41840</c:v>
                </c:pt>
                <c:pt idx="24">
                  <c:v>41847</c:v>
                </c:pt>
                <c:pt idx="25">
                  <c:v>41854</c:v>
                </c:pt>
                <c:pt idx="26">
                  <c:v>41861</c:v>
                </c:pt>
                <c:pt idx="27">
                  <c:v>41868</c:v>
                </c:pt>
                <c:pt idx="28">
                  <c:v>41875</c:v>
                </c:pt>
                <c:pt idx="29">
                  <c:v>41882</c:v>
                </c:pt>
                <c:pt idx="30">
                  <c:v>41889</c:v>
                </c:pt>
                <c:pt idx="31">
                  <c:v>41896</c:v>
                </c:pt>
                <c:pt idx="32">
                  <c:v>41903</c:v>
                </c:pt>
                <c:pt idx="33">
                  <c:v>41910</c:v>
                </c:pt>
                <c:pt idx="34">
                  <c:v>41917</c:v>
                </c:pt>
                <c:pt idx="35">
                  <c:v>41924</c:v>
                </c:pt>
                <c:pt idx="36">
                  <c:v>41931</c:v>
                </c:pt>
                <c:pt idx="37">
                  <c:v>41938</c:v>
                </c:pt>
                <c:pt idx="38">
                  <c:v>41945</c:v>
                </c:pt>
                <c:pt idx="39">
                  <c:v>41952</c:v>
                </c:pt>
                <c:pt idx="40">
                  <c:v>41959</c:v>
                </c:pt>
                <c:pt idx="41">
                  <c:v>41966</c:v>
                </c:pt>
                <c:pt idx="42">
                  <c:v>41973</c:v>
                </c:pt>
                <c:pt idx="43">
                  <c:v>41980</c:v>
                </c:pt>
                <c:pt idx="44">
                  <c:v>41987</c:v>
                </c:pt>
                <c:pt idx="45">
                  <c:v>41994</c:v>
                </c:pt>
                <c:pt idx="46">
                  <c:v>42001</c:v>
                </c:pt>
                <c:pt idx="47">
                  <c:v>42008</c:v>
                </c:pt>
                <c:pt idx="48">
                  <c:v>42015</c:v>
                </c:pt>
                <c:pt idx="49">
                  <c:v>42022</c:v>
                </c:pt>
                <c:pt idx="50">
                  <c:v>42029</c:v>
                </c:pt>
                <c:pt idx="51">
                  <c:v>42036</c:v>
                </c:pt>
                <c:pt idx="52">
                  <c:v>42043</c:v>
                </c:pt>
                <c:pt idx="53">
                  <c:v>42050</c:v>
                </c:pt>
                <c:pt idx="54">
                  <c:v>42057</c:v>
                </c:pt>
                <c:pt idx="55">
                  <c:v>42064</c:v>
                </c:pt>
                <c:pt idx="56">
                  <c:v>42071</c:v>
                </c:pt>
                <c:pt idx="57">
                  <c:v>42078</c:v>
                </c:pt>
                <c:pt idx="58">
                  <c:v>42085</c:v>
                </c:pt>
                <c:pt idx="59">
                  <c:v>42092</c:v>
                </c:pt>
                <c:pt idx="60">
                  <c:v>42099</c:v>
                </c:pt>
                <c:pt idx="61">
                  <c:v>42106</c:v>
                </c:pt>
                <c:pt idx="62">
                  <c:v>42113</c:v>
                </c:pt>
                <c:pt idx="63">
                  <c:v>42120</c:v>
                </c:pt>
                <c:pt idx="64">
                  <c:v>42127</c:v>
                </c:pt>
                <c:pt idx="65">
                  <c:v>42134</c:v>
                </c:pt>
                <c:pt idx="66">
                  <c:v>42141</c:v>
                </c:pt>
                <c:pt idx="67">
                  <c:v>42148</c:v>
                </c:pt>
                <c:pt idx="68">
                  <c:v>42155</c:v>
                </c:pt>
                <c:pt idx="69">
                  <c:v>42162</c:v>
                </c:pt>
                <c:pt idx="70">
                  <c:v>42169</c:v>
                </c:pt>
                <c:pt idx="71">
                  <c:v>42176</c:v>
                </c:pt>
                <c:pt idx="72">
                  <c:v>42183</c:v>
                </c:pt>
                <c:pt idx="73">
                  <c:v>42190</c:v>
                </c:pt>
                <c:pt idx="74">
                  <c:v>42197</c:v>
                </c:pt>
                <c:pt idx="75">
                  <c:v>42204</c:v>
                </c:pt>
                <c:pt idx="76">
                  <c:v>42211</c:v>
                </c:pt>
                <c:pt idx="77">
                  <c:v>42218</c:v>
                </c:pt>
                <c:pt idx="78">
                  <c:v>42225</c:v>
                </c:pt>
                <c:pt idx="79">
                  <c:v>42232</c:v>
                </c:pt>
                <c:pt idx="80">
                  <c:v>42239</c:v>
                </c:pt>
                <c:pt idx="81">
                  <c:v>42246</c:v>
                </c:pt>
                <c:pt idx="82">
                  <c:v>42253</c:v>
                </c:pt>
                <c:pt idx="83">
                  <c:v>42260</c:v>
                </c:pt>
                <c:pt idx="84">
                  <c:v>42267</c:v>
                </c:pt>
                <c:pt idx="85">
                  <c:v>42274</c:v>
                </c:pt>
                <c:pt idx="86">
                  <c:v>42281</c:v>
                </c:pt>
                <c:pt idx="87">
                  <c:v>42288</c:v>
                </c:pt>
                <c:pt idx="88">
                  <c:v>42295</c:v>
                </c:pt>
                <c:pt idx="89">
                  <c:v>42302</c:v>
                </c:pt>
                <c:pt idx="90">
                  <c:v>42309</c:v>
                </c:pt>
                <c:pt idx="91">
                  <c:v>42316</c:v>
                </c:pt>
                <c:pt idx="92">
                  <c:v>42323</c:v>
                </c:pt>
                <c:pt idx="93">
                  <c:v>42330</c:v>
                </c:pt>
                <c:pt idx="94">
                  <c:v>42337</c:v>
                </c:pt>
                <c:pt idx="95">
                  <c:v>42344</c:v>
                </c:pt>
                <c:pt idx="96">
                  <c:v>42351</c:v>
                </c:pt>
                <c:pt idx="97">
                  <c:v>42358</c:v>
                </c:pt>
                <c:pt idx="98">
                  <c:v>42365</c:v>
                </c:pt>
                <c:pt idx="99">
                  <c:v>42372</c:v>
                </c:pt>
                <c:pt idx="100">
                  <c:v>42379</c:v>
                </c:pt>
                <c:pt idx="101">
                  <c:v>42386</c:v>
                </c:pt>
                <c:pt idx="102">
                  <c:v>42393</c:v>
                </c:pt>
                <c:pt idx="103">
                  <c:v>42400</c:v>
                </c:pt>
                <c:pt idx="104">
                  <c:v>42407</c:v>
                </c:pt>
                <c:pt idx="105">
                  <c:v>42414</c:v>
                </c:pt>
                <c:pt idx="106">
                  <c:v>42421</c:v>
                </c:pt>
                <c:pt idx="107">
                  <c:v>42428</c:v>
                </c:pt>
                <c:pt idx="108">
                  <c:v>42435</c:v>
                </c:pt>
                <c:pt idx="109">
                  <c:v>42442</c:v>
                </c:pt>
                <c:pt idx="110">
                  <c:v>42449</c:v>
                </c:pt>
                <c:pt idx="111">
                  <c:v>42456</c:v>
                </c:pt>
                <c:pt idx="112">
                  <c:v>42463</c:v>
                </c:pt>
                <c:pt idx="113">
                  <c:v>42470</c:v>
                </c:pt>
                <c:pt idx="114">
                  <c:v>42477</c:v>
                </c:pt>
                <c:pt idx="115">
                  <c:v>42484</c:v>
                </c:pt>
                <c:pt idx="116">
                  <c:v>42491</c:v>
                </c:pt>
                <c:pt idx="117">
                  <c:v>42498</c:v>
                </c:pt>
                <c:pt idx="118">
                  <c:v>42505</c:v>
                </c:pt>
                <c:pt idx="119">
                  <c:v>42512</c:v>
                </c:pt>
                <c:pt idx="120">
                  <c:v>42519</c:v>
                </c:pt>
                <c:pt idx="121">
                  <c:v>42526</c:v>
                </c:pt>
                <c:pt idx="122">
                  <c:v>42533</c:v>
                </c:pt>
                <c:pt idx="123">
                  <c:v>42540</c:v>
                </c:pt>
                <c:pt idx="124">
                  <c:v>42547</c:v>
                </c:pt>
                <c:pt idx="125">
                  <c:v>42554</c:v>
                </c:pt>
                <c:pt idx="126">
                  <c:v>42561</c:v>
                </c:pt>
                <c:pt idx="127">
                  <c:v>42568</c:v>
                </c:pt>
                <c:pt idx="128">
                  <c:v>42575</c:v>
                </c:pt>
                <c:pt idx="129">
                  <c:v>42582</c:v>
                </c:pt>
                <c:pt idx="130">
                  <c:v>42589</c:v>
                </c:pt>
                <c:pt idx="131">
                  <c:v>42596</c:v>
                </c:pt>
                <c:pt idx="132">
                  <c:v>42603</c:v>
                </c:pt>
                <c:pt idx="133">
                  <c:v>42610</c:v>
                </c:pt>
                <c:pt idx="134">
                  <c:v>42617</c:v>
                </c:pt>
                <c:pt idx="135">
                  <c:v>42624</c:v>
                </c:pt>
                <c:pt idx="136">
                  <c:v>42631</c:v>
                </c:pt>
                <c:pt idx="137">
                  <c:v>42638</c:v>
                </c:pt>
                <c:pt idx="138">
                  <c:v>42645</c:v>
                </c:pt>
                <c:pt idx="139">
                  <c:v>42652</c:v>
                </c:pt>
                <c:pt idx="140">
                  <c:v>42659</c:v>
                </c:pt>
                <c:pt idx="141">
                  <c:v>42666</c:v>
                </c:pt>
                <c:pt idx="142">
                  <c:v>42673</c:v>
                </c:pt>
                <c:pt idx="143">
                  <c:v>42680</c:v>
                </c:pt>
                <c:pt idx="144">
                  <c:v>42687</c:v>
                </c:pt>
                <c:pt idx="145">
                  <c:v>42694</c:v>
                </c:pt>
                <c:pt idx="146">
                  <c:v>42701</c:v>
                </c:pt>
                <c:pt idx="147">
                  <c:v>42708</c:v>
                </c:pt>
                <c:pt idx="148">
                  <c:v>42715</c:v>
                </c:pt>
                <c:pt idx="149">
                  <c:v>42722</c:v>
                </c:pt>
                <c:pt idx="150">
                  <c:v>42729</c:v>
                </c:pt>
                <c:pt idx="151">
                  <c:v>42736</c:v>
                </c:pt>
                <c:pt idx="152">
                  <c:v>42743</c:v>
                </c:pt>
                <c:pt idx="153">
                  <c:v>42750</c:v>
                </c:pt>
                <c:pt idx="154">
                  <c:v>42757</c:v>
                </c:pt>
                <c:pt idx="155">
                  <c:v>42764</c:v>
                </c:pt>
                <c:pt idx="156">
                  <c:v>42771</c:v>
                </c:pt>
                <c:pt idx="157">
                  <c:v>42778</c:v>
                </c:pt>
                <c:pt idx="158">
                  <c:v>42785</c:v>
                </c:pt>
                <c:pt idx="159">
                  <c:v>42792</c:v>
                </c:pt>
                <c:pt idx="160">
                  <c:v>42799</c:v>
                </c:pt>
                <c:pt idx="161">
                  <c:v>42806</c:v>
                </c:pt>
                <c:pt idx="162">
                  <c:v>42813</c:v>
                </c:pt>
                <c:pt idx="163">
                  <c:v>42820</c:v>
                </c:pt>
                <c:pt idx="164">
                  <c:v>42827</c:v>
                </c:pt>
                <c:pt idx="165">
                  <c:v>42834</c:v>
                </c:pt>
                <c:pt idx="166">
                  <c:v>42841</c:v>
                </c:pt>
                <c:pt idx="167">
                  <c:v>42848</c:v>
                </c:pt>
                <c:pt idx="168">
                  <c:v>42855</c:v>
                </c:pt>
                <c:pt idx="169">
                  <c:v>42862</c:v>
                </c:pt>
                <c:pt idx="170">
                  <c:v>42869</c:v>
                </c:pt>
                <c:pt idx="171">
                  <c:v>42876</c:v>
                </c:pt>
                <c:pt idx="172">
                  <c:v>42883</c:v>
                </c:pt>
                <c:pt idx="173">
                  <c:v>42890</c:v>
                </c:pt>
                <c:pt idx="174">
                  <c:v>42897</c:v>
                </c:pt>
                <c:pt idx="175">
                  <c:v>42904</c:v>
                </c:pt>
                <c:pt idx="176">
                  <c:v>42911</c:v>
                </c:pt>
                <c:pt idx="177">
                  <c:v>42918</c:v>
                </c:pt>
                <c:pt idx="178">
                  <c:v>42925</c:v>
                </c:pt>
                <c:pt idx="179">
                  <c:v>42932</c:v>
                </c:pt>
                <c:pt idx="180">
                  <c:v>42939</c:v>
                </c:pt>
                <c:pt idx="181">
                  <c:v>42946</c:v>
                </c:pt>
                <c:pt idx="182">
                  <c:v>42953</c:v>
                </c:pt>
                <c:pt idx="183">
                  <c:v>42960</c:v>
                </c:pt>
                <c:pt idx="184">
                  <c:v>42967</c:v>
                </c:pt>
                <c:pt idx="185">
                  <c:v>42974</c:v>
                </c:pt>
                <c:pt idx="186">
                  <c:v>42981</c:v>
                </c:pt>
                <c:pt idx="187">
                  <c:v>42988</c:v>
                </c:pt>
                <c:pt idx="188">
                  <c:v>42995</c:v>
                </c:pt>
                <c:pt idx="189">
                  <c:v>43002</c:v>
                </c:pt>
                <c:pt idx="190">
                  <c:v>43009</c:v>
                </c:pt>
                <c:pt idx="191">
                  <c:v>43016</c:v>
                </c:pt>
                <c:pt idx="192">
                  <c:v>43023</c:v>
                </c:pt>
                <c:pt idx="193">
                  <c:v>43030</c:v>
                </c:pt>
                <c:pt idx="194">
                  <c:v>43037</c:v>
                </c:pt>
                <c:pt idx="195">
                  <c:v>43044</c:v>
                </c:pt>
                <c:pt idx="196">
                  <c:v>43051</c:v>
                </c:pt>
                <c:pt idx="197">
                  <c:v>43058</c:v>
                </c:pt>
                <c:pt idx="198">
                  <c:v>43065</c:v>
                </c:pt>
                <c:pt idx="199">
                  <c:v>43072</c:v>
                </c:pt>
                <c:pt idx="200">
                  <c:v>43079</c:v>
                </c:pt>
                <c:pt idx="201">
                  <c:v>43086</c:v>
                </c:pt>
                <c:pt idx="202">
                  <c:v>43093</c:v>
                </c:pt>
                <c:pt idx="203">
                  <c:v>43100</c:v>
                </c:pt>
                <c:pt idx="204">
                  <c:v>43107</c:v>
                </c:pt>
                <c:pt idx="205">
                  <c:v>43114</c:v>
                </c:pt>
                <c:pt idx="206">
                  <c:v>43121</c:v>
                </c:pt>
                <c:pt idx="207">
                  <c:v>43128</c:v>
                </c:pt>
                <c:pt idx="208">
                  <c:v>43135</c:v>
                </c:pt>
                <c:pt idx="209">
                  <c:v>43142</c:v>
                </c:pt>
                <c:pt idx="210">
                  <c:v>43149</c:v>
                </c:pt>
                <c:pt idx="211">
                  <c:v>43156</c:v>
                </c:pt>
                <c:pt idx="212">
                  <c:v>43163</c:v>
                </c:pt>
                <c:pt idx="213">
                  <c:v>43170</c:v>
                </c:pt>
                <c:pt idx="214">
                  <c:v>43177</c:v>
                </c:pt>
                <c:pt idx="215">
                  <c:v>43184</c:v>
                </c:pt>
                <c:pt idx="216">
                  <c:v>43191</c:v>
                </c:pt>
                <c:pt idx="217">
                  <c:v>43198</c:v>
                </c:pt>
                <c:pt idx="218">
                  <c:v>43205</c:v>
                </c:pt>
                <c:pt idx="219">
                  <c:v>43212</c:v>
                </c:pt>
                <c:pt idx="220">
                  <c:v>43219</c:v>
                </c:pt>
                <c:pt idx="221">
                  <c:v>43226</c:v>
                </c:pt>
                <c:pt idx="222">
                  <c:v>43233</c:v>
                </c:pt>
                <c:pt idx="223">
                  <c:v>43240</c:v>
                </c:pt>
                <c:pt idx="224">
                  <c:v>43247</c:v>
                </c:pt>
                <c:pt idx="225">
                  <c:v>43254</c:v>
                </c:pt>
                <c:pt idx="226">
                  <c:v>43261</c:v>
                </c:pt>
                <c:pt idx="227">
                  <c:v>43268</c:v>
                </c:pt>
                <c:pt idx="228">
                  <c:v>43275</c:v>
                </c:pt>
                <c:pt idx="229">
                  <c:v>43282</c:v>
                </c:pt>
                <c:pt idx="230">
                  <c:v>43289</c:v>
                </c:pt>
                <c:pt idx="231">
                  <c:v>43296</c:v>
                </c:pt>
                <c:pt idx="232">
                  <c:v>43303</c:v>
                </c:pt>
                <c:pt idx="233">
                  <c:v>43310</c:v>
                </c:pt>
                <c:pt idx="234">
                  <c:v>43317</c:v>
                </c:pt>
                <c:pt idx="235">
                  <c:v>43324</c:v>
                </c:pt>
                <c:pt idx="236">
                  <c:v>43331</c:v>
                </c:pt>
                <c:pt idx="237">
                  <c:v>43338</c:v>
                </c:pt>
                <c:pt idx="238">
                  <c:v>43345</c:v>
                </c:pt>
                <c:pt idx="239">
                  <c:v>43352</c:v>
                </c:pt>
                <c:pt idx="240">
                  <c:v>43359</c:v>
                </c:pt>
                <c:pt idx="241">
                  <c:v>43366</c:v>
                </c:pt>
                <c:pt idx="242">
                  <c:v>43373</c:v>
                </c:pt>
                <c:pt idx="243">
                  <c:v>43380</c:v>
                </c:pt>
                <c:pt idx="244">
                  <c:v>43387</c:v>
                </c:pt>
                <c:pt idx="245">
                  <c:v>43394</c:v>
                </c:pt>
                <c:pt idx="246">
                  <c:v>43401</c:v>
                </c:pt>
                <c:pt idx="247">
                  <c:v>43408</c:v>
                </c:pt>
                <c:pt idx="248">
                  <c:v>43415</c:v>
                </c:pt>
                <c:pt idx="249">
                  <c:v>43422</c:v>
                </c:pt>
                <c:pt idx="250">
                  <c:v>43429</c:v>
                </c:pt>
                <c:pt idx="251">
                  <c:v>43436</c:v>
                </c:pt>
                <c:pt idx="252">
                  <c:v>43443</c:v>
                </c:pt>
                <c:pt idx="253">
                  <c:v>43450</c:v>
                </c:pt>
                <c:pt idx="254">
                  <c:v>43457</c:v>
                </c:pt>
                <c:pt idx="255">
                  <c:v>43464</c:v>
                </c:pt>
                <c:pt idx="256">
                  <c:v>43471</c:v>
                </c:pt>
                <c:pt idx="257">
                  <c:v>43478</c:v>
                </c:pt>
                <c:pt idx="258">
                  <c:v>43485</c:v>
                </c:pt>
                <c:pt idx="259">
                  <c:v>43492</c:v>
                </c:pt>
                <c:pt idx="260">
                  <c:v>43499</c:v>
                </c:pt>
              </c:numCache>
            </c:numRef>
          </c:cat>
          <c:val>
            <c:numRef>
              <c:f>DataScience!$B$2:$B$262</c:f>
              <c:numCache>
                <c:formatCode>General</c:formatCode>
                <c:ptCount val="261"/>
                <c:pt idx="0">
                  <c:v>20</c:v>
                </c:pt>
                <c:pt idx="1">
                  <c:v>22</c:v>
                </c:pt>
                <c:pt idx="2">
                  <c:v>23</c:v>
                </c:pt>
                <c:pt idx="3">
                  <c:v>22</c:v>
                </c:pt>
                <c:pt idx="4">
                  <c:v>25</c:v>
                </c:pt>
                <c:pt idx="5">
                  <c:v>22</c:v>
                </c:pt>
                <c:pt idx="6">
                  <c:v>21</c:v>
                </c:pt>
                <c:pt idx="7">
                  <c:v>26</c:v>
                </c:pt>
                <c:pt idx="8">
                  <c:v>23</c:v>
                </c:pt>
                <c:pt idx="9">
                  <c:v>18</c:v>
                </c:pt>
                <c:pt idx="10">
                  <c:v>22</c:v>
                </c:pt>
                <c:pt idx="11">
                  <c:v>22</c:v>
                </c:pt>
                <c:pt idx="12">
                  <c:v>25</c:v>
                </c:pt>
                <c:pt idx="13">
                  <c:v>21</c:v>
                </c:pt>
                <c:pt idx="14">
                  <c:v>23</c:v>
                </c:pt>
                <c:pt idx="15">
                  <c:v>23</c:v>
                </c:pt>
                <c:pt idx="16">
                  <c:v>18</c:v>
                </c:pt>
                <c:pt idx="17">
                  <c:v>20</c:v>
                </c:pt>
                <c:pt idx="18">
                  <c:v>15</c:v>
                </c:pt>
                <c:pt idx="19">
                  <c:v>18</c:v>
                </c:pt>
                <c:pt idx="20">
                  <c:v>17</c:v>
                </c:pt>
                <c:pt idx="21">
                  <c:v>19</c:v>
                </c:pt>
                <c:pt idx="22">
                  <c:v>20</c:v>
                </c:pt>
                <c:pt idx="23">
                  <c:v>19</c:v>
                </c:pt>
                <c:pt idx="24">
                  <c:v>21</c:v>
                </c:pt>
                <c:pt idx="25">
                  <c:v>25</c:v>
                </c:pt>
                <c:pt idx="26">
                  <c:v>30</c:v>
                </c:pt>
                <c:pt idx="27">
                  <c:v>32</c:v>
                </c:pt>
                <c:pt idx="28">
                  <c:v>39</c:v>
                </c:pt>
                <c:pt idx="29">
                  <c:v>40</c:v>
                </c:pt>
                <c:pt idx="30">
                  <c:v>41</c:v>
                </c:pt>
                <c:pt idx="31">
                  <c:v>38</c:v>
                </c:pt>
                <c:pt idx="32">
                  <c:v>35</c:v>
                </c:pt>
                <c:pt idx="33">
                  <c:v>33</c:v>
                </c:pt>
                <c:pt idx="34">
                  <c:v>34</c:v>
                </c:pt>
                <c:pt idx="35">
                  <c:v>31</c:v>
                </c:pt>
                <c:pt idx="36">
                  <c:v>29</c:v>
                </c:pt>
                <c:pt idx="37">
                  <c:v>33</c:v>
                </c:pt>
                <c:pt idx="38">
                  <c:v>33</c:v>
                </c:pt>
                <c:pt idx="39">
                  <c:v>31</c:v>
                </c:pt>
                <c:pt idx="40">
                  <c:v>31</c:v>
                </c:pt>
                <c:pt idx="41">
                  <c:v>22</c:v>
                </c:pt>
                <c:pt idx="42">
                  <c:v>30</c:v>
                </c:pt>
                <c:pt idx="43">
                  <c:v>33</c:v>
                </c:pt>
                <c:pt idx="44">
                  <c:v>29</c:v>
                </c:pt>
                <c:pt idx="45">
                  <c:v>15</c:v>
                </c:pt>
                <c:pt idx="46">
                  <c:v>21</c:v>
                </c:pt>
                <c:pt idx="47">
                  <c:v>31</c:v>
                </c:pt>
                <c:pt idx="48">
                  <c:v>38</c:v>
                </c:pt>
                <c:pt idx="49">
                  <c:v>36</c:v>
                </c:pt>
                <c:pt idx="50">
                  <c:v>33</c:v>
                </c:pt>
                <c:pt idx="51">
                  <c:v>32</c:v>
                </c:pt>
                <c:pt idx="52">
                  <c:v>36</c:v>
                </c:pt>
                <c:pt idx="53">
                  <c:v>28</c:v>
                </c:pt>
                <c:pt idx="54">
                  <c:v>28</c:v>
                </c:pt>
                <c:pt idx="55">
                  <c:v>32</c:v>
                </c:pt>
                <c:pt idx="56">
                  <c:v>33</c:v>
                </c:pt>
                <c:pt idx="57">
                  <c:v>31</c:v>
                </c:pt>
                <c:pt idx="58">
                  <c:v>32</c:v>
                </c:pt>
                <c:pt idx="59">
                  <c:v>32</c:v>
                </c:pt>
                <c:pt idx="60">
                  <c:v>35</c:v>
                </c:pt>
                <c:pt idx="61">
                  <c:v>35</c:v>
                </c:pt>
                <c:pt idx="62">
                  <c:v>35</c:v>
                </c:pt>
                <c:pt idx="63">
                  <c:v>36</c:v>
                </c:pt>
                <c:pt idx="64">
                  <c:v>36</c:v>
                </c:pt>
                <c:pt idx="65">
                  <c:v>37</c:v>
                </c:pt>
                <c:pt idx="66">
                  <c:v>34</c:v>
                </c:pt>
                <c:pt idx="67">
                  <c:v>32</c:v>
                </c:pt>
                <c:pt idx="68">
                  <c:v>36</c:v>
                </c:pt>
                <c:pt idx="69">
                  <c:v>31</c:v>
                </c:pt>
                <c:pt idx="70">
                  <c:v>28</c:v>
                </c:pt>
                <c:pt idx="71">
                  <c:v>34</c:v>
                </c:pt>
                <c:pt idx="72">
                  <c:v>26</c:v>
                </c:pt>
                <c:pt idx="73">
                  <c:v>31</c:v>
                </c:pt>
                <c:pt idx="74">
                  <c:v>34</c:v>
                </c:pt>
                <c:pt idx="75">
                  <c:v>32</c:v>
                </c:pt>
                <c:pt idx="76">
                  <c:v>32</c:v>
                </c:pt>
                <c:pt idx="77">
                  <c:v>38</c:v>
                </c:pt>
                <c:pt idx="78">
                  <c:v>39</c:v>
                </c:pt>
                <c:pt idx="79">
                  <c:v>43</c:v>
                </c:pt>
                <c:pt idx="80">
                  <c:v>49</c:v>
                </c:pt>
                <c:pt idx="81">
                  <c:v>59</c:v>
                </c:pt>
                <c:pt idx="82">
                  <c:v>52</c:v>
                </c:pt>
                <c:pt idx="83">
                  <c:v>50</c:v>
                </c:pt>
                <c:pt idx="84">
                  <c:v>52</c:v>
                </c:pt>
                <c:pt idx="85">
                  <c:v>49</c:v>
                </c:pt>
                <c:pt idx="86">
                  <c:v>48</c:v>
                </c:pt>
                <c:pt idx="87">
                  <c:v>45</c:v>
                </c:pt>
                <c:pt idx="88">
                  <c:v>48</c:v>
                </c:pt>
                <c:pt idx="89">
                  <c:v>42</c:v>
                </c:pt>
                <c:pt idx="90">
                  <c:v>47</c:v>
                </c:pt>
                <c:pt idx="91">
                  <c:v>41</c:v>
                </c:pt>
                <c:pt idx="92">
                  <c:v>40</c:v>
                </c:pt>
                <c:pt idx="93">
                  <c:v>30</c:v>
                </c:pt>
                <c:pt idx="94">
                  <c:v>42</c:v>
                </c:pt>
                <c:pt idx="95">
                  <c:v>44</c:v>
                </c:pt>
                <c:pt idx="96">
                  <c:v>36</c:v>
                </c:pt>
                <c:pt idx="97">
                  <c:v>28</c:v>
                </c:pt>
                <c:pt idx="98">
                  <c:v>29</c:v>
                </c:pt>
                <c:pt idx="99">
                  <c:v>43</c:v>
                </c:pt>
                <c:pt idx="100">
                  <c:v>43</c:v>
                </c:pt>
                <c:pt idx="101">
                  <c:v>49</c:v>
                </c:pt>
                <c:pt idx="102">
                  <c:v>50</c:v>
                </c:pt>
                <c:pt idx="103">
                  <c:v>48</c:v>
                </c:pt>
                <c:pt idx="104">
                  <c:v>41</c:v>
                </c:pt>
                <c:pt idx="105">
                  <c:v>41</c:v>
                </c:pt>
                <c:pt idx="106">
                  <c:v>43</c:v>
                </c:pt>
                <c:pt idx="107">
                  <c:v>39</c:v>
                </c:pt>
                <c:pt idx="108">
                  <c:v>44</c:v>
                </c:pt>
                <c:pt idx="109">
                  <c:v>41</c:v>
                </c:pt>
                <c:pt idx="110">
                  <c:v>38</c:v>
                </c:pt>
                <c:pt idx="111">
                  <c:v>44</c:v>
                </c:pt>
                <c:pt idx="112">
                  <c:v>44</c:v>
                </c:pt>
                <c:pt idx="113">
                  <c:v>45</c:v>
                </c:pt>
                <c:pt idx="114">
                  <c:v>40</c:v>
                </c:pt>
                <c:pt idx="115">
                  <c:v>44</c:v>
                </c:pt>
                <c:pt idx="116">
                  <c:v>40</c:v>
                </c:pt>
                <c:pt idx="117">
                  <c:v>45</c:v>
                </c:pt>
                <c:pt idx="118">
                  <c:v>46</c:v>
                </c:pt>
                <c:pt idx="119">
                  <c:v>39</c:v>
                </c:pt>
                <c:pt idx="120">
                  <c:v>36</c:v>
                </c:pt>
                <c:pt idx="121">
                  <c:v>39</c:v>
                </c:pt>
                <c:pt idx="122">
                  <c:v>42</c:v>
                </c:pt>
                <c:pt idx="123">
                  <c:v>40</c:v>
                </c:pt>
                <c:pt idx="124">
                  <c:v>34</c:v>
                </c:pt>
                <c:pt idx="125">
                  <c:v>36</c:v>
                </c:pt>
                <c:pt idx="126">
                  <c:v>40</c:v>
                </c:pt>
                <c:pt idx="127">
                  <c:v>39</c:v>
                </c:pt>
                <c:pt idx="128">
                  <c:v>36</c:v>
                </c:pt>
                <c:pt idx="129">
                  <c:v>43</c:v>
                </c:pt>
                <c:pt idx="130">
                  <c:v>42</c:v>
                </c:pt>
                <c:pt idx="131">
                  <c:v>42</c:v>
                </c:pt>
                <c:pt idx="132">
                  <c:v>54</c:v>
                </c:pt>
                <c:pt idx="133">
                  <c:v>59</c:v>
                </c:pt>
                <c:pt idx="134">
                  <c:v>55</c:v>
                </c:pt>
                <c:pt idx="135">
                  <c:v>62</c:v>
                </c:pt>
                <c:pt idx="136">
                  <c:v>60</c:v>
                </c:pt>
                <c:pt idx="137">
                  <c:v>57</c:v>
                </c:pt>
                <c:pt idx="138">
                  <c:v>52</c:v>
                </c:pt>
                <c:pt idx="139">
                  <c:v>50</c:v>
                </c:pt>
                <c:pt idx="140">
                  <c:v>49</c:v>
                </c:pt>
                <c:pt idx="141">
                  <c:v>53</c:v>
                </c:pt>
                <c:pt idx="142">
                  <c:v>52</c:v>
                </c:pt>
                <c:pt idx="143">
                  <c:v>49</c:v>
                </c:pt>
                <c:pt idx="144">
                  <c:v>54</c:v>
                </c:pt>
                <c:pt idx="145">
                  <c:v>43</c:v>
                </c:pt>
                <c:pt idx="146">
                  <c:v>53</c:v>
                </c:pt>
                <c:pt idx="147">
                  <c:v>54</c:v>
                </c:pt>
                <c:pt idx="148">
                  <c:v>52</c:v>
                </c:pt>
                <c:pt idx="149">
                  <c:v>39</c:v>
                </c:pt>
                <c:pt idx="150">
                  <c:v>35</c:v>
                </c:pt>
                <c:pt idx="151">
                  <c:v>50</c:v>
                </c:pt>
                <c:pt idx="152">
                  <c:v>64</c:v>
                </c:pt>
                <c:pt idx="153">
                  <c:v>63</c:v>
                </c:pt>
                <c:pt idx="154">
                  <c:v>69</c:v>
                </c:pt>
                <c:pt idx="155">
                  <c:v>66</c:v>
                </c:pt>
                <c:pt idx="156">
                  <c:v>60</c:v>
                </c:pt>
                <c:pt idx="157">
                  <c:v>58</c:v>
                </c:pt>
                <c:pt idx="158">
                  <c:v>64</c:v>
                </c:pt>
                <c:pt idx="159">
                  <c:v>67</c:v>
                </c:pt>
                <c:pt idx="160">
                  <c:v>68</c:v>
                </c:pt>
                <c:pt idx="161">
                  <c:v>58</c:v>
                </c:pt>
                <c:pt idx="162">
                  <c:v>63</c:v>
                </c:pt>
                <c:pt idx="163">
                  <c:v>65</c:v>
                </c:pt>
                <c:pt idx="164">
                  <c:v>68</c:v>
                </c:pt>
                <c:pt idx="165">
                  <c:v>60</c:v>
                </c:pt>
                <c:pt idx="166">
                  <c:v>66</c:v>
                </c:pt>
                <c:pt idx="167">
                  <c:v>66</c:v>
                </c:pt>
                <c:pt idx="168">
                  <c:v>62</c:v>
                </c:pt>
                <c:pt idx="169">
                  <c:v>60</c:v>
                </c:pt>
                <c:pt idx="170">
                  <c:v>56</c:v>
                </c:pt>
                <c:pt idx="171">
                  <c:v>59</c:v>
                </c:pt>
                <c:pt idx="172">
                  <c:v>55</c:v>
                </c:pt>
                <c:pt idx="173">
                  <c:v>59</c:v>
                </c:pt>
                <c:pt idx="174">
                  <c:v>56</c:v>
                </c:pt>
                <c:pt idx="175">
                  <c:v>50</c:v>
                </c:pt>
                <c:pt idx="176">
                  <c:v>55</c:v>
                </c:pt>
                <c:pt idx="177">
                  <c:v>46</c:v>
                </c:pt>
                <c:pt idx="178">
                  <c:v>61</c:v>
                </c:pt>
                <c:pt idx="179">
                  <c:v>52</c:v>
                </c:pt>
                <c:pt idx="180">
                  <c:v>64</c:v>
                </c:pt>
                <c:pt idx="181">
                  <c:v>57</c:v>
                </c:pt>
                <c:pt idx="182">
                  <c:v>56</c:v>
                </c:pt>
                <c:pt idx="183">
                  <c:v>61</c:v>
                </c:pt>
                <c:pt idx="184">
                  <c:v>68</c:v>
                </c:pt>
                <c:pt idx="185">
                  <c:v>75</c:v>
                </c:pt>
                <c:pt idx="186">
                  <c:v>75</c:v>
                </c:pt>
                <c:pt idx="187">
                  <c:v>83</c:v>
                </c:pt>
                <c:pt idx="188">
                  <c:v>79</c:v>
                </c:pt>
                <c:pt idx="189">
                  <c:v>81</c:v>
                </c:pt>
                <c:pt idx="190">
                  <c:v>73</c:v>
                </c:pt>
                <c:pt idx="191">
                  <c:v>74</c:v>
                </c:pt>
                <c:pt idx="192">
                  <c:v>78</c:v>
                </c:pt>
                <c:pt idx="193">
                  <c:v>75</c:v>
                </c:pt>
                <c:pt idx="194">
                  <c:v>78</c:v>
                </c:pt>
                <c:pt idx="195">
                  <c:v>76</c:v>
                </c:pt>
                <c:pt idx="196">
                  <c:v>78</c:v>
                </c:pt>
                <c:pt idx="197">
                  <c:v>50</c:v>
                </c:pt>
                <c:pt idx="198">
                  <c:v>65</c:v>
                </c:pt>
                <c:pt idx="199">
                  <c:v>69</c:v>
                </c:pt>
                <c:pt idx="200">
                  <c:v>66</c:v>
                </c:pt>
                <c:pt idx="201">
                  <c:v>57</c:v>
                </c:pt>
                <c:pt idx="202">
                  <c:v>48</c:v>
                </c:pt>
                <c:pt idx="203">
                  <c:v>63</c:v>
                </c:pt>
                <c:pt idx="204">
                  <c:v>74</c:v>
                </c:pt>
                <c:pt idx="205">
                  <c:v>77</c:v>
                </c:pt>
                <c:pt idx="206">
                  <c:v>85</c:v>
                </c:pt>
                <c:pt idx="207">
                  <c:v>80</c:v>
                </c:pt>
                <c:pt idx="208">
                  <c:v>78</c:v>
                </c:pt>
                <c:pt idx="209">
                  <c:v>68</c:v>
                </c:pt>
                <c:pt idx="210">
                  <c:v>70</c:v>
                </c:pt>
                <c:pt idx="211">
                  <c:v>76</c:v>
                </c:pt>
                <c:pt idx="212">
                  <c:v>75</c:v>
                </c:pt>
                <c:pt idx="213">
                  <c:v>69</c:v>
                </c:pt>
                <c:pt idx="214">
                  <c:v>72</c:v>
                </c:pt>
                <c:pt idx="215">
                  <c:v>72</c:v>
                </c:pt>
                <c:pt idx="216">
                  <c:v>75</c:v>
                </c:pt>
                <c:pt idx="217">
                  <c:v>77</c:v>
                </c:pt>
                <c:pt idx="218">
                  <c:v>79</c:v>
                </c:pt>
                <c:pt idx="219">
                  <c:v>77</c:v>
                </c:pt>
                <c:pt idx="220">
                  <c:v>75</c:v>
                </c:pt>
                <c:pt idx="221">
                  <c:v>68</c:v>
                </c:pt>
                <c:pt idx="222">
                  <c:v>70</c:v>
                </c:pt>
                <c:pt idx="223">
                  <c:v>71</c:v>
                </c:pt>
                <c:pt idx="224">
                  <c:v>70</c:v>
                </c:pt>
                <c:pt idx="225">
                  <c:v>72</c:v>
                </c:pt>
                <c:pt idx="226">
                  <c:v>71</c:v>
                </c:pt>
                <c:pt idx="227">
                  <c:v>61</c:v>
                </c:pt>
                <c:pt idx="228">
                  <c:v>65</c:v>
                </c:pt>
                <c:pt idx="229">
                  <c:v>58</c:v>
                </c:pt>
                <c:pt idx="230">
                  <c:v>66</c:v>
                </c:pt>
                <c:pt idx="231">
                  <c:v>69</c:v>
                </c:pt>
                <c:pt idx="232">
                  <c:v>69</c:v>
                </c:pt>
                <c:pt idx="233">
                  <c:v>72</c:v>
                </c:pt>
                <c:pt idx="234">
                  <c:v>72</c:v>
                </c:pt>
                <c:pt idx="235">
                  <c:v>75</c:v>
                </c:pt>
                <c:pt idx="236">
                  <c:v>90</c:v>
                </c:pt>
                <c:pt idx="237">
                  <c:v>92</c:v>
                </c:pt>
                <c:pt idx="238">
                  <c:v>97</c:v>
                </c:pt>
                <c:pt idx="239">
                  <c:v>94</c:v>
                </c:pt>
                <c:pt idx="240">
                  <c:v>93</c:v>
                </c:pt>
                <c:pt idx="241">
                  <c:v>87</c:v>
                </c:pt>
                <c:pt idx="242">
                  <c:v>93</c:v>
                </c:pt>
                <c:pt idx="243">
                  <c:v>89</c:v>
                </c:pt>
                <c:pt idx="244">
                  <c:v>85</c:v>
                </c:pt>
                <c:pt idx="245">
                  <c:v>85</c:v>
                </c:pt>
                <c:pt idx="246">
                  <c:v>88</c:v>
                </c:pt>
                <c:pt idx="247">
                  <c:v>84</c:v>
                </c:pt>
                <c:pt idx="248">
                  <c:v>85</c:v>
                </c:pt>
                <c:pt idx="249">
                  <c:v>59</c:v>
                </c:pt>
                <c:pt idx="250">
                  <c:v>83</c:v>
                </c:pt>
                <c:pt idx="251">
                  <c:v>79</c:v>
                </c:pt>
                <c:pt idx="252">
                  <c:v>84</c:v>
                </c:pt>
                <c:pt idx="253">
                  <c:v>71</c:v>
                </c:pt>
                <c:pt idx="254">
                  <c:v>51</c:v>
                </c:pt>
                <c:pt idx="255">
                  <c:v>65</c:v>
                </c:pt>
                <c:pt idx="256">
                  <c:v>92</c:v>
                </c:pt>
                <c:pt idx="257">
                  <c:v>94</c:v>
                </c:pt>
                <c:pt idx="258">
                  <c:v>98</c:v>
                </c:pt>
                <c:pt idx="259">
                  <c:v>100</c:v>
                </c:pt>
                <c:pt idx="260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87-4BF6-9718-6209CD03E0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9871240"/>
        <c:axId val="609845328"/>
      </c:lineChart>
      <c:dateAx>
        <c:axId val="609871240"/>
        <c:scaling>
          <c:orientation val="minMax"/>
        </c:scaling>
        <c:delete val="0"/>
        <c:axPos val="b"/>
        <c:numFmt formatCode="d\-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845328"/>
        <c:crosses val="autoZero"/>
        <c:auto val="1"/>
        <c:lblOffset val="100"/>
        <c:baseTimeUnit val="days"/>
      </c:dateAx>
      <c:valAx>
        <c:axId val="60984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871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83F1F-20B8-40A2-BF7D-E4494DBC0242}" type="datetimeFigureOut">
              <a:rPr lang="en-AU" smtClean="0"/>
              <a:t>24/03/2019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2C4F9-9E33-464E-8061-0147DBAA6E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64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2C4F9-9E33-464E-8061-0147DBAA6E6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59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C4F9-9E33-464E-8061-0147DBAA6E6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52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C4F9-9E33-464E-8061-0147DBAA6E6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70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8613C4-6724-408D-87AF-B94F67FCF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" y="2590"/>
            <a:ext cx="12190272" cy="6855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D16F7-399D-415E-9531-642A5BE93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E5F0B-E96F-4D61-8726-ABB6F7AA8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39360-EA3A-4B9A-BAA8-E02EE64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0EBD4-1117-4E8E-AB1C-92EE151811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9" y="6003084"/>
            <a:ext cx="2045937" cy="6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7903-68B3-4683-96DB-B849835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12A66-4B0D-4F4B-896D-48C165340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A79ED-46EF-4043-A6B0-AFD36B1A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24/03/2019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2330C-2D34-4A48-B35B-CC6C572B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F0585-3A55-4C71-954A-929CBDEF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56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139A0-AB44-4BD3-8820-517F232C8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312BF-716A-4B6F-880C-AE461F729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7BC79-E61B-49DD-839C-8FD86581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24/03/2019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6278F-D5D3-40E6-8EAB-CB2838C4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F889F-FAE0-40D4-AEF3-A4279273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651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4CBEEA-6640-4E0C-9148-F2DA17DB0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66"/>
          <a:stretch/>
        </p:blipFill>
        <p:spPr>
          <a:xfrm>
            <a:off x="1728" y="6187979"/>
            <a:ext cx="12190272" cy="68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14E44-4ED1-4944-9E3A-EF74E1B2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16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FF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5C26-D1EC-47CF-B3F1-48675C642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10515600" cy="48313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B0C5E-13B0-49BE-BD66-2E267B7C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Business Intelligence - </a:t>
            </a:r>
            <a:fld id="{5ABA51BB-B577-47A4-9080-ACE67158096C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D4DBF-C5E0-40AE-9300-F88DA3201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4" y="6281598"/>
            <a:ext cx="1624455" cy="4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B240-2C23-4E62-805D-824086CB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FBE61-0454-40B4-8B3D-99D32DDE8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9ABD0-4BDD-4C78-9BD9-E9D638F1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24/03/2019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F462B-9F7E-4032-B75E-588B26A8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A042E-E9A9-4A81-AF84-02A0B750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15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5D92-E19B-4602-A795-D6353AA3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1DD4E-4464-4001-B832-68C9E3D04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FE157-C741-4205-83D7-D5C200B2A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C8241-F99F-459F-BC2B-ABE03A5834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24/03/2019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627A1-3644-4842-B9CD-DA87CB5A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D5679-9151-4A91-AF92-8637969A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952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4102-D77A-43AB-9A5E-FF246E1E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8C4C0-7CAB-47EE-A5CD-CFA58FE3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D1710-8340-451E-BE96-5AA917E31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97B02-AD0D-4D9C-ABE7-A8EDD4C7B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3C65D-8460-409C-9A8A-E24CF30321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C8A9EF-89FD-499C-9AC1-B0525588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24/03/2019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CCD0A-00EB-4CE8-BBF2-66221981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0A0B5E-248E-4265-BC3F-FF6FB13D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48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FDA8-370E-4028-B409-5E1909C4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F7074-E3F5-41F2-BE73-C0AFAA682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24/03/2019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2C159-D26D-4DFC-8B3B-9DCDBE9F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C5E5C-444D-49D1-B8AA-26E9A890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977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8C7B2-B703-4D64-98C6-DB0E60D3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24/03/2019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8A9D0-1878-4B9A-B0F8-43270750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38D27-60FE-43CD-AE56-94B01096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16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2C73-9145-4BA0-97B1-6C8498D59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4AC0-40A7-41D7-B59D-41A903801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C56D0-68FF-4429-91A0-C37F08B9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CC295-733A-4B93-AE0D-E994C9D8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24/03/2019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3A79D-3C34-4A4D-9665-9E830A12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58F0E-677A-4D42-AADF-BF97A16A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53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B0A4-9620-4F34-88A0-DFEAD68D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F8C372-4E5F-4654-9B90-60F8167E6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35980-0416-4322-AFB2-86EB18F0E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68C0F-1562-4368-B75C-8BE0583D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24/03/2019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3C9E4-C3E9-4236-8456-B518BE12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5D437-9EF8-4874-B3BB-2671957C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84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628A08-1FF6-4648-9702-CF339B0CB2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66"/>
          <a:stretch/>
        </p:blipFill>
        <p:spPr>
          <a:xfrm>
            <a:off x="1728" y="6176962"/>
            <a:ext cx="12190272" cy="681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FD653-F3B5-4578-BD19-EC543C93AE1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4" y="6281598"/>
            <a:ext cx="1624455" cy="48286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4B7D12-CBBD-4EB5-8793-10F07B43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1ED5F-0D18-43BC-B4E6-5CFFC2D0A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9BD06-5259-47AB-8A49-1C745E494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Business Intelligence - </a:t>
            </a:r>
            <a:fld id="{5ABA51BB-B577-47A4-9080-ACE67158096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470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csi-studies/studies/vol50no4/using-prediction-markets-to-enhance-us-intelligence-capabilities.html" TargetMode="External"/><Relationship Id="rId2" Type="http://schemas.openxmlformats.org/officeDocument/2006/relationships/hyperlink" Target="http://forecastingprinciples.com/index.php/books-journals-papers/text-trade-books?id=127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59C2-5DEA-49DD-8E92-7489D3C9D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Predictive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03E71-7929-468C-ACD4-C9644BF5D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b="1" spc="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Introduction.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376973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588119-F48E-4406-9955-99E3BE0A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37184"/>
            <a:ext cx="6324600" cy="3181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FB7FE5-8882-411D-B30D-3FB67699F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Tennis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E6A80-DFF7-4D89-A3D9-0EA1EB731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14520"/>
          <a:stretch/>
        </p:blipFill>
        <p:spPr>
          <a:xfrm>
            <a:off x="6468315" y="2327953"/>
            <a:ext cx="5440103" cy="3579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Image result for tennis us open">
            <a:extLst>
              <a:ext uri="{FF2B5EF4-FFF2-40B4-BE49-F238E27FC236}">
                <a16:creationId xmlns:a16="http://schemas.microsoft.com/office/drawing/2014/main" id="{910213BE-3CDB-4BD4-8E89-679194497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/>
          <a:stretch/>
        </p:blipFill>
        <p:spPr bwMode="auto">
          <a:xfrm>
            <a:off x="283582" y="2327953"/>
            <a:ext cx="5852450" cy="3579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1724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4817-8D29-4255-AEA0-D58DFE8A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91A6E-4B94-428E-AFFA-E45C778E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74" y="5220180"/>
            <a:ext cx="3347904" cy="111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your money where your mouth is!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95663-E78B-4A3E-9928-DBCFCC76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079" y="1177290"/>
            <a:ext cx="8122949" cy="5498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456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4817-8D29-4255-AEA0-D58DFE8A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91A6E-4B94-428E-AFFA-E45C778E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74" y="5220180"/>
            <a:ext cx="3347904" cy="111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your money where your mouth is!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95663-E78B-4A3E-9928-DBCFCC76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079" y="1177290"/>
            <a:ext cx="8122949" cy="5498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973A4-C7C4-4055-9E65-A2959DEB0891}"/>
                  </a:ext>
                </a:extLst>
              </p:cNvPr>
              <p:cNvSpPr txBox="1"/>
              <p:nvPr/>
            </p:nvSpPr>
            <p:spPr>
              <a:xfrm>
                <a:off x="838200" y="2201282"/>
                <a:ext cx="2798971" cy="1994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𝑑𝑒𝑐𝑖𝑚𝑎𝑙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𝑜𝑑𝑑𝑠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𝑁𝐷</m:t>
                          </m:r>
                        </m:e>
                      </m:d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2.25</m:t>
                          </m:r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𝑅𝑁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5.50</m:t>
                          </m:r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=0.18</m:t>
                      </m:r>
                    </m:oMath>
                  </m:oMathPara>
                </a14:m>
                <a:endParaRPr lang="en-US" sz="23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973A4-C7C4-4055-9E65-A2959DEB0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01282"/>
                <a:ext cx="2798971" cy="1994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A3CB18A-7C7C-4BD5-9458-C54848D5E858}"/>
              </a:ext>
            </a:extLst>
          </p:cNvPr>
          <p:cNvSpPr txBox="1"/>
          <p:nvPr/>
        </p:nvSpPr>
        <p:spPr>
          <a:xfrm>
            <a:off x="791899" y="1574156"/>
            <a:ext cx="2945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Implied probability</a:t>
            </a:r>
          </a:p>
        </p:txBody>
      </p:sp>
    </p:spTree>
    <p:extLst>
      <p:ext uri="{BB962C8B-B14F-4D97-AF65-F5344CB8AC3E}">
        <p14:creationId xmlns:p14="http://schemas.microsoft.com/office/powerpoint/2010/main" val="3811307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17F5-CA69-44EE-9EEC-AAA6BD6EB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markets</a:t>
            </a:r>
          </a:p>
        </p:txBody>
      </p:sp>
      <p:pic>
        <p:nvPicPr>
          <p:cNvPr id="1026" name="Picture 2" descr="C:\Users\Tim\AppData\Local\Temp\SNAGHTML2e83e795.PNG">
            <a:extLst>
              <a:ext uri="{FF2B5EF4-FFF2-40B4-BE49-F238E27FC236}">
                <a16:creationId xmlns:a16="http://schemas.microsoft.com/office/drawing/2014/main" id="{AB9ACB1C-0BB2-4848-93FE-B498CDF26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"/>
          <a:stretch/>
        </p:blipFill>
        <p:spPr bwMode="auto">
          <a:xfrm>
            <a:off x="7095281" y="276962"/>
            <a:ext cx="4751950" cy="5623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0CFEC0-0B4D-4EC6-A60E-2401C1A6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75" y="1165715"/>
            <a:ext cx="5612077" cy="4734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D617AA-B075-4BFC-BB2B-2160B698C5E5}"/>
              </a:ext>
            </a:extLst>
          </p:cNvPr>
          <p:cNvCxnSpPr/>
          <p:nvPr/>
        </p:nvCxnSpPr>
        <p:spPr>
          <a:xfrm>
            <a:off x="6794339" y="276962"/>
            <a:ext cx="0" cy="57625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19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17F5-CA69-44EE-9EEC-AAA6BD6E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4359" y="2476017"/>
            <a:ext cx="5764194" cy="812165"/>
          </a:xfrm>
        </p:spPr>
        <p:txBody>
          <a:bodyPr/>
          <a:lstStyle/>
          <a:p>
            <a:r>
              <a:rPr lang="en-US" dirty="0"/>
              <a:t>Information markets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58F67-057F-4140-BDC5-A4E0AAE2F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36"/>
          <a:stretch/>
        </p:blipFill>
        <p:spPr>
          <a:xfrm>
            <a:off x="2238508" y="365125"/>
            <a:ext cx="9650057" cy="612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C888EB-1B8D-40CD-AB06-AC54DF59D50A}"/>
              </a:ext>
            </a:extLst>
          </p:cNvPr>
          <p:cNvSpPr txBox="1"/>
          <p:nvPr/>
        </p:nvSpPr>
        <p:spPr>
          <a:xfrm rot="16200000">
            <a:off x="-1279342" y="2373671"/>
            <a:ext cx="55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https://www.cia.gov/library/center-for-the-study-of-intelligence/csi-publications/csi-studies/studies/vol50no4/using-prediction-markets-to-enhance-us-intelligence-capabilities.html</a:t>
            </a:r>
          </a:p>
        </p:txBody>
      </p:sp>
    </p:spTree>
    <p:extLst>
      <p:ext uri="{BB962C8B-B14F-4D97-AF65-F5344CB8AC3E}">
        <p14:creationId xmlns:p14="http://schemas.microsoft.com/office/powerpoint/2010/main" val="249371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FE1A-83EA-4BDF-830F-7C071EAD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E6675-6F53-4158-AD01-828C16ED5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0"/>
            <a:ext cx="5863542" cy="40134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Increase a number of experts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Take implicit subjective method and make it explicit and operational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Right down rules used by experts to make their decisions and then use bootstrapping to create a huge number of opinions and converge to some decision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7CF25-40CE-4912-8FA8-51C728273CB4}"/>
              </a:ext>
            </a:extLst>
          </p:cNvPr>
          <p:cNvSpPr txBox="1"/>
          <p:nvPr/>
        </p:nvSpPr>
        <p:spPr>
          <a:xfrm>
            <a:off x="838199" y="4977123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Bernard Shaw is reported to have received in the mail a proposal for marriage in which a lady said, "With my beauty and your brains we could have the perfect child." Shaw replied, "But what if the child had my looks and your brains?"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A936F-C1C2-49D2-8A59-D552386D3D70}"/>
              </a:ext>
            </a:extLst>
          </p:cNvPr>
          <p:cNvCxnSpPr>
            <a:cxnSpLocks/>
          </p:cNvCxnSpPr>
          <p:nvPr/>
        </p:nvCxnSpPr>
        <p:spPr>
          <a:xfrm>
            <a:off x="474561" y="4953968"/>
            <a:ext cx="1126216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safety in numbers">
            <a:extLst>
              <a:ext uri="{FF2B5EF4-FFF2-40B4-BE49-F238E27FC236}">
                <a16:creationId xmlns:a16="http://schemas.microsoft.com/office/drawing/2014/main" id="{1EC2DB34-17E0-483E-944D-F8FB07CD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350" y="0"/>
            <a:ext cx="5397650" cy="282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E360D-1165-49D7-B44B-43FF36AF50C0}"/>
              </a:ext>
            </a:extLst>
          </p:cNvPr>
          <p:cNvSpPr txBox="1"/>
          <p:nvPr/>
        </p:nvSpPr>
        <p:spPr>
          <a:xfrm>
            <a:off x="6794349" y="3020992"/>
            <a:ext cx="5046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hiller" panose="04020404031007020602" pitchFamily="82" charset="0"/>
              </a:rPr>
              <a:t>There is safety in numbers</a:t>
            </a:r>
          </a:p>
        </p:txBody>
      </p:sp>
    </p:spTree>
    <p:extLst>
      <p:ext uri="{BB962C8B-B14F-4D97-AF65-F5344CB8AC3E}">
        <p14:creationId xmlns:p14="http://schemas.microsoft.com/office/powerpoint/2010/main" val="298895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D45D-51EC-4ACE-90D1-9FD22987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C4266-1112-4D07-B59E-24DF782B4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45661"/>
            <a:ext cx="6384402" cy="4831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abundance of data and objective (statistical) methods of data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Causal models: </a:t>
            </a:r>
            <a:r>
              <a:rPr lang="en-US" dirty="0"/>
              <a:t>regression and classification models</a:t>
            </a:r>
          </a:p>
          <a:p>
            <a:r>
              <a:rPr lang="en-US" b="1" dirty="0"/>
              <a:t>Time series analysis</a:t>
            </a:r>
            <a:r>
              <a:rPr lang="en-US" dirty="0"/>
              <a:t>: trend, seasonality, moving averages, smoothing, …</a:t>
            </a:r>
          </a:p>
          <a:p>
            <a:r>
              <a:rPr lang="en-US" b="1" dirty="0"/>
              <a:t>Artificial Intelligence (AI): </a:t>
            </a:r>
            <a:r>
              <a:rPr lang="en-US" dirty="0"/>
              <a:t>Neural networks, Machine Learning, Deep Learning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B5615-99F2-4290-950C-F67E699A339A}"/>
              </a:ext>
            </a:extLst>
          </p:cNvPr>
          <p:cNvSpPr txBox="1"/>
          <p:nvPr/>
        </p:nvSpPr>
        <p:spPr>
          <a:xfrm>
            <a:off x="7361501" y="1346617"/>
            <a:ext cx="446782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would be sales next month?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the client renew subscription?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the customer be given a home loan?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probability of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customer to default?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weather forecast for tomorrow, next week, next season?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654A83-66A6-4805-8A08-695B0AC2CF62}"/>
              </a:ext>
            </a:extLst>
          </p:cNvPr>
          <p:cNvCxnSpPr>
            <a:cxnSpLocks/>
          </p:cNvCxnSpPr>
          <p:nvPr/>
        </p:nvCxnSpPr>
        <p:spPr>
          <a:xfrm>
            <a:off x="7199453" y="881904"/>
            <a:ext cx="0" cy="50941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96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E758-F1EB-4160-92DC-87A48574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3B68C9-09CF-4430-802B-4D324FA63B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 dirty="0"/>
                  <a:t>Causal models: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 dirty="0"/>
                  <a:t>Time series analysis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1" dirty="0"/>
                  <a:t>Artificial Intelligence (AI)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3B68C9-09CF-4430-802B-4D324FA63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16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3F77C4-7704-4273-BCF3-E915A9DD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5" y="260427"/>
            <a:ext cx="8818145" cy="517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849476-292C-4FEF-9633-CDD902AEDE4D}"/>
              </a:ext>
            </a:extLst>
          </p:cNvPr>
          <p:cNvSpPr txBox="1"/>
          <p:nvPr/>
        </p:nvSpPr>
        <p:spPr>
          <a:xfrm>
            <a:off x="5179865" y="5544270"/>
            <a:ext cx="648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ARMSTRONC, J. S. (1985). Long-Range Forecasting: From Cristal Ball to Computer (2nd </a:t>
            </a:r>
            <a:r>
              <a:rPr lang="en-US" dirty="0" err="1"/>
              <a:t>Edn</a:t>
            </a:r>
            <a:r>
              <a:rPr lang="en-US" dirty="0"/>
              <a:t>). New York: Wiley-</a:t>
            </a:r>
            <a:r>
              <a:rPr lang="en-US" dirty="0" err="1"/>
              <a:t>Interscience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307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3B9-0A01-48AA-ADA7-754F438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-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65E8-DAD9-46A2-995D-2555B4AD3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7540" y="1345661"/>
            <a:ext cx="2361236" cy="4831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Google search for “Data Science”- weekly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ED3F2-E82E-4C0E-B6E7-D4C9AF466FA6}"/>
              </a:ext>
            </a:extLst>
          </p:cNvPr>
          <p:cNvSpPr txBox="1"/>
          <p:nvPr/>
        </p:nvSpPr>
        <p:spPr>
          <a:xfrm>
            <a:off x="838200" y="5694744"/>
            <a:ext cx="1000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https://trends.google.com/trends/explore?date=today%205-y&amp;geo=US&amp;q=Data%20science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7A53403-73CD-417A-883F-7F3F0B4BB7C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177289"/>
          <a:ext cx="8699339" cy="4404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5675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3EEA-486E-435A-BA5E-4E78D986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CB06-AF7A-4A57-9DA7-191224AB0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Analytics – What has happened? </a:t>
            </a:r>
          </a:p>
          <a:p>
            <a:r>
              <a:rPr lang="en-US" dirty="0"/>
              <a:t>Predictive Analytics – What might happen?</a:t>
            </a:r>
          </a:p>
          <a:p>
            <a:r>
              <a:rPr lang="en-US" dirty="0"/>
              <a:t>Prescriptive Analytics – What should we do?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5678B-A230-49EE-8C42-25DB866D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834" y="3110262"/>
            <a:ext cx="66675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50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3B9-0A01-48AA-ADA7-754F438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– Moving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65E8-DAD9-46A2-995D-2555B4AD3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7540" y="1345661"/>
            <a:ext cx="2361236" cy="4831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Google search for “Data Science”- weekly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ED3F2-E82E-4C0E-B6E7-D4C9AF466FA6}"/>
              </a:ext>
            </a:extLst>
          </p:cNvPr>
          <p:cNvSpPr txBox="1"/>
          <p:nvPr/>
        </p:nvSpPr>
        <p:spPr>
          <a:xfrm>
            <a:off x="838200" y="5694744"/>
            <a:ext cx="1000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https://trends.google.com/trends/explore?date=today%205-y&amp;geo=US&amp;q=Data%20science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7A53403-73CD-417A-883F-7F3F0B4BB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264334"/>
              </p:ext>
            </p:extLst>
          </p:nvPr>
        </p:nvGraphicFramePr>
        <p:xfrm>
          <a:off x="838200" y="1177289"/>
          <a:ext cx="8699339" cy="4404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7FFE1B-1956-4853-B0DF-034D4C0DDB97}"/>
                  </a:ext>
                </a:extLst>
              </p:cNvPr>
              <p:cNvSpPr txBox="1"/>
              <p:nvPr/>
            </p:nvSpPr>
            <p:spPr>
              <a:xfrm>
                <a:off x="1804484" y="1998917"/>
                <a:ext cx="3158557" cy="1275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7FFE1B-1956-4853-B0DF-034D4C0DD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484" y="1998917"/>
                <a:ext cx="3158557" cy="12752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509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3B9-0A01-48AA-ADA7-754F438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- Seasonality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ED3F2-E82E-4C0E-B6E7-D4C9AF466FA6}"/>
              </a:ext>
            </a:extLst>
          </p:cNvPr>
          <p:cNvSpPr txBox="1"/>
          <p:nvPr/>
        </p:nvSpPr>
        <p:spPr>
          <a:xfrm>
            <a:off x="9769232" y="3251007"/>
            <a:ext cx="22643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Google search for word “Diet”- weekly data</a:t>
            </a:r>
          </a:p>
          <a:p>
            <a:endParaRPr lang="en-US" dirty="0"/>
          </a:p>
          <a:p>
            <a:r>
              <a:rPr lang="en-US" dirty="0"/>
              <a:t>https://trends.google.com/trends/explore?date=today%205-y&amp;geo=US&amp;q=Diet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2F080-EEE3-42FE-8241-B9D7300C2EDE}"/>
              </a:ext>
            </a:extLst>
          </p:cNvPr>
          <p:cNvSpPr txBox="1"/>
          <p:nvPr/>
        </p:nvSpPr>
        <p:spPr>
          <a:xfrm>
            <a:off x="613458" y="1345661"/>
            <a:ext cx="11169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invisible(</a:t>
            </a:r>
            <a:r>
              <a:rPr lang="en-US" sz="1600" dirty="0" err="1">
                <a:latin typeface="Consolas" panose="020B0609020204030204" pitchFamily="49" charset="0"/>
              </a:rPr>
              <a:t>lapply</a:t>
            </a:r>
            <a:r>
              <a:rPr lang="en-US" sz="1600" dirty="0">
                <a:latin typeface="Consolas" panose="020B0609020204030204" pitchFamily="49" charset="0"/>
              </a:rPr>
              <a:t>(c("</a:t>
            </a:r>
            <a:r>
              <a:rPr lang="en-US" sz="1600" dirty="0" err="1">
                <a:latin typeface="Consolas" panose="020B0609020204030204" pitchFamily="49" charset="0"/>
              </a:rPr>
              <a:t>readr</a:t>
            </a:r>
            <a:r>
              <a:rPr lang="en-US" sz="1600" dirty="0">
                <a:latin typeface="Consolas" panose="020B0609020204030204" pitchFamily="49" charset="0"/>
              </a:rPr>
              <a:t>", "</a:t>
            </a:r>
            <a:r>
              <a:rPr lang="en-US" sz="1600" dirty="0" err="1">
                <a:latin typeface="Consolas" panose="020B0609020204030204" pitchFamily="49" charset="0"/>
              </a:rPr>
              <a:t>dplyr</a:t>
            </a:r>
            <a:r>
              <a:rPr lang="en-US" sz="1600" dirty="0">
                <a:latin typeface="Consolas" panose="020B0609020204030204" pitchFamily="49" charset="0"/>
              </a:rPr>
              <a:t>", "ggplot2", "</a:t>
            </a:r>
            <a:r>
              <a:rPr lang="en-US" sz="1600" dirty="0" err="1">
                <a:latin typeface="Consolas" panose="020B0609020204030204" pitchFamily="49" charset="0"/>
              </a:rPr>
              <a:t>tseries</a:t>
            </a:r>
            <a:r>
              <a:rPr lang="en-US" sz="1600" dirty="0">
                <a:latin typeface="Consolas" panose="020B0609020204030204" pitchFamily="49" charset="0"/>
              </a:rPr>
              <a:t>"), library, </a:t>
            </a:r>
            <a:r>
              <a:rPr lang="en-US" sz="1600" dirty="0" err="1">
                <a:latin typeface="Consolas" panose="020B0609020204030204" pitchFamily="49" charset="0"/>
              </a:rPr>
              <a:t>character.only</a:t>
            </a:r>
            <a:r>
              <a:rPr lang="en-US" sz="1600" dirty="0">
                <a:latin typeface="Consolas" panose="020B0609020204030204" pitchFamily="49" charset="0"/>
              </a:rPr>
              <a:t> = TRUE))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diet &lt;- </a:t>
            </a:r>
            <a:r>
              <a:rPr lang="en-US" sz="1600" dirty="0" err="1">
                <a:latin typeface="Consolas" panose="020B0609020204030204" pitchFamily="49" charset="0"/>
              </a:rPr>
              <a:t>read_csv</a:t>
            </a:r>
            <a:r>
              <a:rPr lang="en-US" sz="1600" dirty="0">
                <a:latin typeface="Consolas" panose="020B0609020204030204" pitchFamily="49" charset="0"/>
              </a:rPr>
              <a:t>("Diet.csv")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diet &lt;- diet %&gt;% mutate(Date = </a:t>
            </a:r>
            <a:r>
              <a:rPr lang="en-US" sz="1600" dirty="0" err="1">
                <a:latin typeface="Consolas" panose="020B0609020204030204" pitchFamily="49" charset="0"/>
              </a:rPr>
              <a:t>as.Date</a:t>
            </a:r>
            <a:r>
              <a:rPr lang="en-US" sz="1600" dirty="0">
                <a:latin typeface="Consolas" panose="020B0609020204030204" pitchFamily="49" charset="0"/>
              </a:rPr>
              <a:t>(Week, format="%d-%m-%y"), Type="Real") %&gt;% select(-Week)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(data=diet,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(x=Date, y=Diet)) + </a:t>
            </a:r>
            <a:r>
              <a:rPr lang="en-US" sz="1600" dirty="0" err="1">
                <a:latin typeface="Consolas" panose="020B0609020204030204" pitchFamily="49" charset="0"/>
              </a:rPr>
              <a:t>geom_line</a:t>
            </a:r>
            <a:r>
              <a:rPr lang="en-US" sz="1600" dirty="0">
                <a:latin typeface="Consolas" panose="020B0609020204030204" pitchFamily="49" charset="0"/>
              </a:rPr>
              <a:t>(size=1)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DB48DA-B77A-4EBB-87CD-8471D605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37" y="2531875"/>
            <a:ext cx="9523809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76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3B9-0A01-48AA-ADA7-754F438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- Seasonality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ED3F2-E82E-4C0E-B6E7-D4C9AF466FA6}"/>
              </a:ext>
            </a:extLst>
          </p:cNvPr>
          <p:cNvSpPr txBox="1"/>
          <p:nvPr/>
        </p:nvSpPr>
        <p:spPr>
          <a:xfrm>
            <a:off x="9769232" y="3251007"/>
            <a:ext cx="22643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Google search for word “Diet”- weekly data</a:t>
            </a:r>
          </a:p>
          <a:p>
            <a:endParaRPr lang="en-US" dirty="0"/>
          </a:p>
          <a:p>
            <a:r>
              <a:rPr lang="en-US" dirty="0"/>
              <a:t>https://trends.google.com/trends/explore?date=today%205-y&amp;geo=US&amp;q=Diet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2F080-EEE3-42FE-8241-B9D7300C2EDE}"/>
              </a:ext>
            </a:extLst>
          </p:cNvPr>
          <p:cNvSpPr txBox="1"/>
          <p:nvPr/>
        </p:nvSpPr>
        <p:spPr>
          <a:xfrm>
            <a:off x="613458" y="1241486"/>
            <a:ext cx="11169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fit &lt;- </a:t>
            </a:r>
            <a:r>
              <a:rPr lang="en-US" sz="1600" dirty="0" err="1">
                <a:latin typeface="Consolas" panose="020B0609020204030204" pitchFamily="49" charset="0"/>
              </a:rPr>
              <a:t>arima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diet$Diet</a:t>
            </a:r>
            <a:r>
              <a:rPr lang="en-US" sz="1600" dirty="0">
                <a:latin typeface="Consolas" panose="020B0609020204030204" pitchFamily="49" charset="0"/>
              </a:rPr>
              <a:t>[1:204], c(0, 1, 1), seasonal = list(order = c(0, 1, 1), period = 52))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pred</a:t>
            </a:r>
            <a:r>
              <a:rPr lang="en-US" sz="1600" dirty="0">
                <a:latin typeface="Consolas" panose="020B0609020204030204" pitchFamily="49" charset="0"/>
              </a:rPr>
              <a:t> &lt;- predict(fit, </a:t>
            </a:r>
            <a:r>
              <a:rPr lang="en-US" sz="1600" dirty="0" err="1">
                <a:latin typeface="Consolas" panose="020B0609020204030204" pitchFamily="49" charset="0"/>
              </a:rPr>
              <a:t>n.ahead</a:t>
            </a:r>
            <a:r>
              <a:rPr lang="en-US" sz="1600" dirty="0">
                <a:latin typeface="Consolas" panose="020B0609020204030204" pitchFamily="49" charset="0"/>
              </a:rPr>
              <a:t> = 57)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diet2 &lt;- </a:t>
            </a:r>
            <a:r>
              <a:rPr lang="en-US" sz="1600" dirty="0" err="1">
                <a:latin typeface="Consolas" panose="020B0609020204030204" pitchFamily="49" charset="0"/>
              </a:rPr>
              <a:t>rbind</a:t>
            </a:r>
            <a:r>
              <a:rPr lang="en-US" sz="1600" dirty="0">
                <a:latin typeface="Consolas" panose="020B0609020204030204" pitchFamily="49" charset="0"/>
              </a:rPr>
              <a:t>(diet, </a:t>
            </a:r>
            <a:r>
              <a:rPr lang="en-US" sz="1600" dirty="0" err="1">
                <a:latin typeface="Consolas" panose="020B0609020204030204" pitchFamily="49" charset="0"/>
              </a:rPr>
              <a:t>data.frame</a:t>
            </a:r>
            <a:r>
              <a:rPr lang="en-US" sz="1600" dirty="0">
                <a:latin typeface="Consolas" panose="020B0609020204030204" pitchFamily="49" charset="0"/>
              </a:rPr>
              <a:t>(Date=</a:t>
            </a:r>
            <a:r>
              <a:rPr lang="en-US" sz="1600" dirty="0" err="1">
                <a:latin typeface="Consolas" panose="020B0609020204030204" pitchFamily="49" charset="0"/>
              </a:rPr>
              <a:t>diet$Date</a:t>
            </a:r>
            <a:r>
              <a:rPr lang="en-US" sz="1600" dirty="0">
                <a:latin typeface="Consolas" panose="020B0609020204030204" pitchFamily="49" charset="0"/>
              </a:rPr>
              <a:t>[205:261], Diet=</a:t>
            </a:r>
            <a:r>
              <a:rPr lang="en-US" sz="1600" dirty="0" err="1">
                <a:latin typeface="Consolas" panose="020B0609020204030204" pitchFamily="49" charset="0"/>
              </a:rPr>
              <a:t>pred$pred</a:t>
            </a:r>
            <a:r>
              <a:rPr lang="en-US" sz="1600" dirty="0">
                <a:latin typeface="Consolas" panose="020B0609020204030204" pitchFamily="49" charset="0"/>
              </a:rPr>
              <a:t>, Type="</a:t>
            </a:r>
            <a:r>
              <a:rPr lang="en-US" sz="1600" dirty="0" err="1">
                <a:latin typeface="Consolas" panose="020B0609020204030204" pitchFamily="49" charset="0"/>
              </a:rPr>
              <a:t>Pred</a:t>
            </a:r>
            <a:r>
              <a:rPr lang="en-US" sz="1600" dirty="0">
                <a:latin typeface="Consolas" panose="020B0609020204030204" pitchFamily="49" charset="0"/>
              </a:rPr>
              <a:t>"))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(data=diet2,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(x=Date, y=Diet, group=Type)) + </a:t>
            </a:r>
            <a:r>
              <a:rPr lang="en-US" sz="1600" dirty="0" err="1">
                <a:latin typeface="Consolas" panose="020B0609020204030204" pitchFamily="49" charset="0"/>
              </a:rPr>
              <a:t>geom_line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(color=Type), size=1) + theme(</a:t>
            </a:r>
            <a:r>
              <a:rPr lang="en-US" sz="1600" dirty="0" err="1">
                <a:latin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</a:rPr>
              <a:t> = c(0.1, 0.8))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DB48DA-B77A-4EBB-87CD-8471D605E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7" y="2531875"/>
            <a:ext cx="9523809" cy="36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40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3B9-0A01-48AA-ADA7-754F438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market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28E84-CE8D-4D27-B76B-0099402D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74" y="411425"/>
            <a:ext cx="5714286" cy="57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A68EF-170B-4484-B09D-88DBB9E10CC9}"/>
              </a:ext>
            </a:extLst>
          </p:cNvPr>
          <p:cNvSpPr txBox="1"/>
          <p:nvPr/>
        </p:nvSpPr>
        <p:spPr>
          <a:xfrm>
            <a:off x="613458" y="1241486"/>
            <a:ext cx="1116957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&gt; invisible(</a:t>
            </a:r>
            <a:r>
              <a:rPr lang="en-US" sz="1600" dirty="0" err="1">
                <a:latin typeface="Consolas" panose="020B0609020204030204" pitchFamily="49" charset="0"/>
              </a:rPr>
              <a:t>lapply</a:t>
            </a:r>
            <a:r>
              <a:rPr lang="en-US" sz="1600" dirty="0">
                <a:latin typeface="Consolas" panose="020B0609020204030204" pitchFamily="49" charset="0"/>
              </a:rPr>
              <a:t>(c("</a:t>
            </a:r>
            <a:r>
              <a:rPr lang="en-US" sz="1600" dirty="0" err="1">
                <a:latin typeface="Consolas" panose="020B0609020204030204" pitchFamily="49" charset="0"/>
              </a:rPr>
              <a:t>readr</a:t>
            </a:r>
            <a:r>
              <a:rPr lang="en-US" sz="1600" dirty="0">
                <a:latin typeface="Consolas" panose="020B0609020204030204" pitchFamily="49" charset="0"/>
              </a:rPr>
              <a:t>", "</a:t>
            </a:r>
            <a:r>
              <a:rPr lang="en-US" sz="1600" dirty="0" err="1">
                <a:latin typeface="Consolas" panose="020B0609020204030204" pitchFamily="49" charset="0"/>
              </a:rPr>
              <a:t>dplyr</a:t>
            </a:r>
            <a:r>
              <a:rPr lang="en-US" sz="1600" dirty="0">
                <a:latin typeface="Consolas" panose="020B0609020204030204" pitchFamily="49" charset="0"/>
              </a:rPr>
              <a:t>", "ggplot2"),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library, </a:t>
            </a:r>
            <a:r>
              <a:rPr lang="en-US" sz="1600" dirty="0" err="1">
                <a:latin typeface="Consolas" panose="020B0609020204030204" pitchFamily="49" charset="0"/>
              </a:rPr>
              <a:t>character.only</a:t>
            </a:r>
            <a:r>
              <a:rPr lang="en-US" sz="1600" dirty="0">
                <a:latin typeface="Consolas" panose="020B0609020204030204" pitchFamily="49" charset="0"/>
              </a:rPr>
              <a:t> = TRUE))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spx</a:t>
            </a:r>
            <a:r>
              <a:rPr lang="en-US" sz="1600" dirty="0">
                <a:latin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</a:rPr>
              <a:t>read_csv</a:t>
            </a:r>
            <a:r>
              <a:rPr lang="en-US" sz="1600" dirty="0">
                <a:latin typeface="Consolas" panose="020B0609020204030204" pitchFamily="49" charset="0"/>
              </a:rPr>
              <a:t>("SP 500 Historical Data.csv")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spx$Date</a:t>
            </a:r>
            <a:r>
              <a:rPr lang="en-US" sz="1600" dirty="0">
                <a:latin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</a:rPr>
              <a:t>as.Date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spx$Date</a:t>
            </a:r>
            <a:r>
              <a:rPr lang="en-US" sz="1600" dirty="0">
                <a:latin typeface="Consolas" panose="020B0609020204030204" pitchFamily="49" charset="0"/>
              </a:rPr>
              <a:t>, format="%b %d, %Y")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&gt; head(</a:t>
            </a:r>
            <a:r>
              <a:rPr lang="en-US" sz="1600" dirty="0" err="1">
                <a:latin typeface="Consolas" panose="020B0609020204030204" pitchFamily="49" charset="0"/>
              </a:rPr>
              <a:t>spx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# A </a:t>
            </a:r>
            <a:r>
              <a:rPr lang="en-US" sz="1600" dirty="0" err="1">
                <a:latin typeface="Consolas" panose="020B0609020204030204" pitchFamily="49" charset="0"/>
              </a:rPr>
              <a:t>tibble</a:t>
            </a:r>
            <a:r>
              <a:rPr lang="en-US" sz="1600" dirty="0">
                <a:latin typeface="Consolas" panose="020B0609020204030204" pitchFamily="49" charset="0"/>
              </a:rPr>
              <a:t>: 6 x 7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Date   Price    Open    High     Low ...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&lt;date&gt;   &lt;</a:t>
            </a:r>
            <a:r>
              <a:rPr lang="en-US" sz="1600" dirty="0" err="1">
                <a:latin typeface="Consolas" panose="020B0609020204030204" pitchFamily="49" charset="0"/>
              </a:rPr>
              <a:t>dbl</a:t>
            </a:r>
            <a:r>
              <a:rPr lang="en-US" sz="1600" dirty="0">
                <a:latin typeface="Consolas" panose="020B0609020204030204" pitchFamily="49" charset="0"/>
              </a:rPr>
              <a:t>&gt;   &lt;</a:t>
            </a:r>
            <a:r>
              <a:rPr lang="en-US" sz="1600" dirty="0" err="1">
                <a:latin typeface="Consolas" panose="020B0609020204030204" pitchFamily="49" charset="0"/>
              </a:rPr>
              <a:t>dbl</a:t>
            </a:r>
            <a:r>
              <a:rPr lang="en-US" sz="1600" dirty="0">
                <a:latin typeface="Consolas" panose="020B0609020204030204" pitchFamily="49" charset="0"/>
              </a:rPr>
              <a:t>&gt;   &lt;</a:t>
            </a:r>
            <a:r>
              <a:rPr lang="en-US" sz="1600" dirty="0" err="1">
                <a:latin typeface="Consolas" panose="020B0609020204030204" pitchFamily="49" charset="0"/>
              </a:rPr>
              <a:t>dbl</a:t>
            </a:r>
            <a:r>
              <a:rPr lang="en-US" sz="1600" dirty="0">
                <a:latin typeface="Consolas" panose="020B0609020204030204" pitchFamily="49" charset="0"/>
              </a:rPr>
              <a:t>&gt;   &lt;</a:t>
            </a:r>
            <a:r>
              <a:rPr lang="en-US" sz="1600" dirty="0" err="1">
                <a:latin typeface="Consolas" panose="020B0609020204030204" pitchFamily="49" charset="0"/>
              </a:rPr>
              <a:t>dbl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1 2019-02-07 2706.05 2717.53 2719.32 2687.26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 2019-02-06 2731.61 2735.05 2738.08 2724.15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3 2019-02-05 2737.70 2728.34 2738.98 2724.03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4 2019-02-04 2724.87 2706.49 2724.99 2698.75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5 2019-02-01 2706.53 2702.32 2716.66 2696.88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6 2019-01-31 2704.10 2685.49 2708.95 2678.65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</a:rPr>
              <a:t>spx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(x=Date, y=Price)) +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geom_line</a:t>
            </a:r>
            <a:r>
              <a:rPr lang="en-US" sz="1600" dirty="0">
                <a:latin typeface="Consolas" panose="020B0609020204030204" pitchFamily="49" charset="0"/>
              </a:rPr>
              <a:t>(size=1) +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scale_x_date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date_breaks</a:t>
            </a:r>
            <a:r>
              <a:rPr lang="en-US" sz="1600" dirty="0">
                <a:latin typeface="Consolas" panose="020B0609020204030204" pitchFamily="49" charset="0"/>
              </a:rPr>
              <a:t> = "1 year",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         </a:t>
            </a:r>
            <a:r>
              <a:rPr lang="en-US" sz="1600" dirty="0" err="1">
                <a:latin typeface="Consolas" panose="020B0609020204030204" pitchFamily="49" charset="0"/>
              </a:rPr>
              <a:t>date_labels</a:t>
            </a:r>
            <a:r>
              <a:rPr lang="en-US" sz="1600" dirty="0">
                <a:latin typeface="Consolas" panose="020B0609020204030204" pitchFamily="49" charset="0"/>
              </a:rPr>
              <a:t> =  "%Y")</a:t>
            </a:r>
          </a:p>
        </p:txBody>
      </p:sp>
    </p:spTree>
    <p:extLst>
      <p:ext uri="{BB962C8B-B14F-4D97-AF65-F5344CB8AC3E}">
        <p14:creationId xmlns:p14="http://schemas.microsoft.com/office/powerpoint/2010/main" val="3850264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3B9-0A01-48AA-ADA7-754F438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market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28E84-CE8D-4D27-B76B-0099402DB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74" y="411425"/>
            <a:ext cx="5714286" cy="57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A68EF-170B-4484-B09D-88DBB9E10CC9}"/>
              </a:ext>
            </a:extLst>
          </p:cNvPr>
          <p:cNvSpPr txBox="1"/>
          <p:nvPr/>
        </p:nvSpPr>
        <p:spPr>
          <a:xfrm>
            <a:off x="613458" y="1241486"/>
            <a:ext cx="58915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&gt; spx2 &lt;- </a:t>
            </a:r>
            <a:r>
              <a:rPr lang="en-US" sz="1600" dirty="0" err="1">
                <a:latin typeface="Consolas" panose="020B0609020204030204" pitchFamily="49" charset="0"/>
              </a:rPr>
              <a:t>as.matrix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spx</a:t>
            </a:r>
            <a:r>
              <a:rPr lang="en-US" sz="1600" dirty="0">
                <a:latin typeface="Consolas" panose="020B0609020204030204" pitchFamily="49" charset="0"/>
              </a:rPr>
              <a:t>[, c("</a:t>
            </a:r>
            <a:r>
              <a:rPr lang="en-US" sz="1600" dirty="0" err="1">
                <a:latin typeface="Consolas" panose="020B0609020204030204" pitchFamily="49" charset="0"/>
              </a:rPr>
              <a:t>Open","High","Low","Price</a:t>
            </a:r>
            <a:r>
              <a:rPr lang="en-US" sz="1600" dirty="0">
                <a:latin typeface="Consolas" panose="020B0609020204030204" pitchFamily="49" charset="0"/>
              </a:rPr>
              <a:t>")])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rownames</a:t>
            </a:r>
            <a:r>
              <a:rPr lang="en-US" sz="1600" dirty="0">
                <a:latin typeface="Consolas" panose="020B0609020204030204" pitchFamily="49" charset="0"/>
              </a:rPr>
              <a:t>(spx2) &lt;- </a:t>
            </a:r>
            <a:r>
              <a:rPr lang="en-US" sz="1600" dirty="0" err="1">
                <a:latin typeface="Consolas" panose="020B0609020204030204" pitchFamily="49" charset="0"/>
              </a:rPr>
              <a:t>as.character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spx$Date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&gt;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&gt; library(</a:t>
            </a:r>
            <a:r>
              <a:rPr lang="en-US" sz="1600" dirty="0" err="1">
                <a:latin typeface="Consolas" panose="020B0609020204030204" pitchFamily="49" charset="0"/>
              </a:rPr>
              <a:t>dygraphs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dygraph</a:t>
            </a:r>
            <a:r>
              <a:rPr lang="en-US" sz="1600" dirty="0">
                <a:latin typeface="Consolas" panose="020B0609020204030204" pitchFamily="49" charset="0"/>
              </a:rPr>
              <a:t>(head(spx2, 50)) %&gt;% </a:t>
            </a:r>
            <a:r>
              <a:rPr lang="en-US" sz="1600" dirty="0" err="1">
                <a:latin typeface="Consolas" panose="020B0609020204030204" pitchFamily="49" charset="0"/>
              </a:rPr>
              <a:t>dyCandlestick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&gt; head(spx2)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  Open    High     Low   Price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2019-02-07 2717.53 2719.32 2687.26 2706.05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2019-02-06 2735.05 2738.08 2724.15 2731.61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2019-02-05 2728.34 2738.98 2724.03 2737.70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2019-02-04 2706.49 2724.99 2698.75 2724.87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2019-02-01 2702.32 2716.66 2696.88 2706.53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2019-01-31 2685.49 2708.95 2678.65 2704.10</a:t>
            </a:r>
          </a:p>
        </p:txBody>
      </p:sp>
    </p:spTree>
    <p:extLst>
      <p:ext uri="{BB962C8B-B14F-4D97-AF65-F5344CB8AC3E}">
        <p14:creationId xmlns:p14="http://schemas.microsoft.com/office/powerpoint/2010/main" val="182312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3B9-0A01-48AA-ADA7-754F438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market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28E84-CE8D-4D27-B76B-0099402DB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74" y="411425"/>
            <a:ext cx="57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05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B3B9-0A01-48AA-ADA7-754F438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28E84-CE8D-4D27-B76B-0099402DB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74" y="411425"/>
            <a:ext cx="5714286" cy="57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A68EF-170B-4484-B09D-88DBB9E10CC9}"/>
              </a:ext>
            </a:extLst>
          </p:cNvPr>
          <p:cNvSpPr txBox="1"/>
          <p:nvPr/>
        </p:nvSpPr>
        <p:spPr>
          <a:xfrm>
            <a:off x="613457" y="1241486"/>
            <a:ext cx="611143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&gt; x &lt;- </a:t>
            </a:r>
            <a:r>
              <a:rPr lang="en-US" sz="1600" dirty="0" err="1">
                <a:latin typeface="Consolas" panose="020B0609020204030204" pitchFamily="49" charset="0"/>
              </a:rPr>
              <a:t>data.frame</a:t>
            </a:r>
            <a:r>
              <a:rPr lang="en-US" sz="1600" dirty="0">
                <a:latin typeface="Consolas" panose="020B0609020204030204" pitchFamily="49" charset="0"/>
              </a:rPr>
              <a:t>(Date=</a:t>
            </a:r>
            <a:r>
              <a:rPr lang="en-US" sz="1600" dirty="0" err="1">
                <a:latin typeface="Consolas" panose="020B0609020204030204" pitchFamily="49" charset="0"/>
              </a:rPr>
              <a:t>seq.Date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as.Date</a:t>
            </a:r>
            <a:r>
              <a:rPr lang="en-US" sz="1600" dirty="0">
                <a:latin typeface="Consolas" panose="020B0609020204030204" pitchFamily="49" charset="0"/>
              </a:rPr>
              <a:t>("2015/1/1"),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latin typeface="Consolas" panose="020B0609020204030204" pitchFamily="49" charset="0"/>
              </a:rPr>
              <a:t>as.Date</a:t>
            </a:r>
            <a:r>
              <a:rPr lang="en-US" sz="1600" dirty="0">
                <a:latin typeface="Consolas" panose="020B0609020204030204" pitchFamily="49" charset="0"/>
              </a:rPr>
              <a:t>("2019/1/1"), by = "day"))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x$Change</a:t>
            </a:r>
            <a:r>
              <a:rPr lang="en-US" sz="1600" dirty="0">
                <a:latin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</a:rPr>
              <a:t>rnorm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nrow</a:t>
            </a:r>
            <a:r>
              <a:rPr lang="en-US" sz="1600" dirty="0">
                <a:latin typeface="Consolas" panose="020B0609020204030204" pitchFamily="49" charset="0"/>
              </a:rPr>
              <a:t>(x), mean=0.0, </a:t>
            </a:r>
            <a:r>
              <a:rPr lang="en-US" sz="1600" dirty="0" err="1">
                <a:latin typeface="Consolas" panose="020B0609020204030204" pitchFamily="49" charset="0"/>
              </a:rPr>
              <a:t>sd</a:t>
            </a:r>
            <a:r>
              <a:rPr lang="en-US" sz="1600" dirty="0">
                <a:latin typeface="Consolas" panose="020B0609020204030204" pitchFamily="49" charset="0"/>
              </a:rPr>
              <a:t>=0.02)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x$Price</a:t>
            </a:r>
            <a:r>
              <a:rPr lang="en-US" sz="1600" dirty="0">
                <a:latin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</a:rPr>
              <a:t>cumprod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x$Change</a:t>
            </a:r>
            <a:r>
              <a:rPr lang="en-US" sz="1600" dirty="0">
                <a:latin typeface="Consolas" panose="020B0609020204030204" pitchFamily="49" charset="0"/>
              </a:rPr>
              <a:t> + 1) * 15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(data=x,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(x=Date, y=Price)) +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geom_line</a:t>
            </a:r>
            <a:r>
              <a:rPr lang="en-US" sz="1600" dirty="0">
                <a:latin typeface="Consolas" panose="020B0609020204030204" pitchFamily="49" charset="0"/>
              </a:rPr>
              <a:t>(size=1) +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scale_x_date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date_breaks</a:t>
            </a:r>
            <a:r>
              <a:rPr lang="en-US" sz="1600" dirty="0">
                <a:latin typeface="Consolas" panose="020B0609020204030204" pitchFamily="49" charset="0"/>
              </a:rPr>
              <a:t> = "1 year",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           </a:t>
            </a:r>
            <a:r>
              <a:rPr lang="en-US" sz="1600" dirty="0" err="1">
                <a:latin typeface="Consolas" panose="020B0609020204030204" pitchFamily="49" charset="0"/>
              </a:rPr>
              <a:t>date_labels</a:t>
            </a:r>
            <a:r>
              <a:rPr lang="en-US" sz="1600" dirty="0">
                <a:latin typeface="Consolas" panose="020B0609020204030204" pitchFamily="49" charset="0"/>
              </a:rPr>
              <a:t> =  "%Y")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&gt; head(x)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Date       Change    Price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1 2015-01-01 -0.019639236 14.70541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 2015-01-02 -0.032072142 14.23378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3 2015-01-03  0.005396977 14.31060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4 2015-01-04  0.008209022 14.42807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5 2015-01-05  0.007262849 14.53286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6 2015-01-06 -0.008218076 14.41343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BC09C7-CCA3-44BC-A1E5-4A0242D2CA0D}"/>
                  </a:ext>
                </a:extLst>
              </p:cNvPr>
              <p:cNvSpPr txBox="1"/>
              <p:nvPr/>
            </p:nvSpPr>
            <p:spPr>
              <a:xfrm>
                <a:off x="8773244" y="4688723"/>
                <a:ext cx="2652457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BC09C7-CCA3-44BC-A1E5-4A0242D2C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244" y="4688723"/>
                <a:ext cx="2652457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569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E237-895A-43BB-9549-0EC22075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257F-00D5-4AFC-90B8-94361B9D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7290"/>
            <a:ext cx="3171825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936B1-C69F-4F86-AA70-6AA7D1C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22" y="1177290"/>
            <a:ext cx="3171825" cy="475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742BA9-ECE6-4216-A148-6848E18B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043" y="1177290"/>
            <a:ext cx="3140104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55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012FE2-6F7D-4B9F-B9C2-4945D75397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7" r="4869" b="8856"/>
          <a:stretch/>
        </p:blipFill>
        <p:spPr>
          <a:xfrm>
            <a:off x="7053203" y="2901832"/>
            <a:ext cx="4822422" cy="3238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B552F-E750-43A6-B7BF-3809CBAC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Gambler’s ruin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D7227-E1B6-4580-931C-2802651C092D}"/>
              </a:ext>
            </a:extLst>
          </p:cNvPr>
          <p:cNvSpPr txBox="1"/>
          <p:nvPr/>
        </p:nvSpPr>
        <p:spPr>
          <a:xfrm>
            <a:off x="838200" y="1345661"/>
            <a:ext cx="670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http://web.mit.edu/neboat/Public/6.042/randomwalks.pdf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23434-5C25-48B3-87F5-7B2B1B8D2B0A}"/>
              </a:ext>
            </a:extLst>
          </p:cNvPr>
          <p:cNvSpPr txBox="1"/>
          <p:nvPr/>
        </p:nvSpPr>
        <p:spPr>
          <a:xfrm>
            <a:off x="7141581" y="382012"/>
            <a:ext cx="5050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money &lt;- 10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 &lt;- 1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while(money[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] &gt; 0){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new_game</a:t>
            </a:r>
            <a:r>
              <a:rPr lang="en-US" sz="1600" dirty="0">
                <a:latin typeface="Consolas" panose="020B0609020204030204" pitchFamily="49" charset="0"/>
              </a:rPr>
              <a:t> &lt;- sample(c(-1,1), size=1,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         prob=c(0.5, 0.5))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money &lt;- c(money, money[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] + </a:t>
            </a:r>
            <a:r>
              <a:rPr lang="en-US" sz="1600" dirty="0" err="1">
                <a:latin typeface="Consolas" panose="020B0609020204030204" pitchFamily="49" charset="0"/>
              </a:rPr>
              <a:t>new_game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 + 1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print(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[1] 41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9599B6-2B51-4742-AB8C-8BB0E9DC6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271"/>
            <a:ext cx="5998578" cy="4197692"/>
          </a:xfrm>
        </p:spPr>
        <p:txBody>
          <a:bodyPr/>
          <a:lstStyle/>
          <a:p>
            <a:r>
              <a:rPr lang="en-US" dirty="0"/>
              <a:t>Gambler starts with some money</a:t>
            </a:r>
          </a:p>
          <a:p>
            <a:r>
              <a:rPr lang="en-US" dirty="0"/>
              <a:t>‘Fair game’ with 50:50 chance</a:t>
            </a:r>
          </a:p>
          <a:p>
            <a:r>
              <a:rPr lang="en-US" dirty="0"/>
              <a:t>Result of each game is up or down $1</a:t>
            </a:r>
          </a:p>
          <a:p>
            <a:endParaRPr lang="en-US" dirty="0"/>
          </a:p>
          <a:p>
            <a:r>
              <a:rPr lang="en-US" dirty="0"/>
              <a:t>For how long will the player play?</a:t>
            </a:r>
          </a:p>
          <a:p>
            <a:r>
              <a:rPr lang="en-US" dirty="0"/>
              <a:t>How much money will he get?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ED9085-0384-4544-B6EA-41BFE67C99BB}"/>
              </a:ext>
            </a:extLst>
          </p:cNvPr>
          <p:cNvCxnSpPr/>
          <p:nvPr/>
        </p:nvCxnSpPr>
        <p:spPr>
          <a:xfrm>
            <a:off x="6925155" y="138893"/>
            <a:ext cx="0" cy="59236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254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E237-895A-43BB-9549-0EC22075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Gambler’s ruin problem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A8C403-D9BE-456F-92FC-AD5EC133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1" r="4022" b="9798"/>
          <a:stretch/>
        </p:blipFill>
        <p:spPr>
          <a:xfrm>
            <a:off x="4560425" y="2805050"/>
            <a:ext cx="7596850" cy="3337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7EC91-FDE5-4CB3-92A4-FA45295E1706}"/>
              </a:ext>
            </a:extLst>
          </p:cNvPr>
          <p:cNvSpPr txBox="1"/>
          <p:nvPr/>
        </p:nvSpPr>
        <p:spPr>
          <a:xfrm>
            <a:off x="838200" y="1177290"/>
            <a:ext cx="72110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library(</a:t>
            </a:r>
            <a:r>
              <a:rPr lang="en-US" sz="1600" dirty="0" err="1">
                <a:latin typeface="Consolas" panose="020B0609020204030204" pitchFamily="49" charset="0"/>
              </a:rPr>
              <a:t>doSNOW</a:t>
            </a:r>
            <a:r>
              <a:rPr lang="en-US" sz="1600" dirty="0">
                <a:latin typeface="Consolas" panose="020B0609020204030204" pitchFamily="49" charset="0"/>
              </a:rPr>
              <a:t>); library(foreach)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 &lt;- </a:t>
            </a:r>
            <a:r>
              <a:rPr lang="en-US" sz="1600" dirty="0" err="1">
                <a:latin typeface="Consolas" panose="020B0609020204030204" pitchFamily="49" charset="0"/>
              </a:rPr>
              <a:t>makeCluster</a:t>
            </a:r>
            <a:r>
              <a:rPr lang="en-US" sz="1600" dirty="0">
                <a:latin typeface="Consolas" panose="020B0609020204030204" pitchFamily="49" charset="0"/>
              </a:rPr>
              <a:t>(6, type="SOCK"); </a:t>
            </a:r>
            <a:r>
              <a:rPr lang="en-US" sz="1600" dirty="0" err="1">
                <a:latin typeface="Consolas" panose="020B0609020204030204" pitchFamily="49" charset="0"/>
              </a:rPr>
              <a:t>registerDoSNOW</a:t>
            </a:r>
            <a:r>
              <a:rPr lang="en-US" sz="1600" dirty="0">
                <a:latin typeface="Consolas" panose="020B0609020204030204" pitchFamily="49" charset="0"/>
              </a:rPr>
              <a:t>(cl)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res &lt;- foreach(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=seq(1,1000), .combine=c) %</a:t>
            </a:r>
            <a:r>
              <a:rPr lang="en-US" sz="1600" dirty="0" err="1">
                <a:latin typeface="Consolas" panose="020B0609020204030204" pitchFamily="49" charset="0"/>
              </a:rPr>
              <a:t>dopar</a:t>
            </a:r>
            <a:r>
              <a:rPr lang="en-US" sz="1600" dirty="0">
                <a:latin typeface="Consolas" panose="020B0609020204030204" pitchFamily="49" charset="0"/>
              </a:rPr>
              <a:t>%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money &lt;- 10; 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 &lt;- 1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while(money &gt; 0){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new_game</a:t>
            </a:r>
            <a:r>
              <a:rPr lang="en-US" sz="1600" dirty="0">
                <a:latin typeface="Consolas" panose="020B0609020204030204" pitchFamily="49" charset="0"/>
              </a:rPr>
              <a:t> &lt;- sample(c(-1,1), size=1, prob=c(0.5, 0.5))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money &lt;- money + </a:t>
            </a:r>
            <a:r>
              <a:rPr lang="en-US" sz="1600" dirty="0" err="1">
                <a:latin typeface="Consolas" panose="020B0609020204030204" pitchFamily="49" charset="0"/>
              </a:rPr>
              <a:t>new_game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 + 1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if(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 &gt; 1000){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break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hist(res[res &lt; 1000], breaks=50)</a:t>
            </a:r>
          </a:p>
        </p:txBody>
      </p:sp>
    </p:spTree>
    <p:extLst>
      <p:ext uri="{BB962C8B-B14F-4D97-AF65-F5344CB8AC3E}">
        <p14:creationId xmlns:p14="http://schemas.microsoft.com/office/powerpoint/2010/main" val="159544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8073-4E6F-4775-978B-2070AF3F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16BE7-14F6-43AD-BD1A-772B4A5C8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6291805" cy="4831302"/>
          </a:xfrm>
        </p:spPr>
        <p:txBody>
          <a:bodyPr>
            <a:normAutofit/>
          </a:bodyPr>
          <a:lstStyle/>
          <a:p>
            <a:r>
              <a:rPr lang="en-US" dirty="0"/>
              <a:t>Present VS Future </a:t>
            </a:r>
          </a:p>
          <a:p>
            <a:r>
              <a:rPr lang="en-US" dirty="0"/>
              <a:t>Prediction VS Estimation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Questions to answer:</a:t>
            </a:r>
          </a:p>
          <a:p>
            <a:r>
              <a:rPr lang="en-US" dirty="0"/>
              <a:t>Will a person buy a house? – Yes or no.</a:t>
            </a:r>
          </a:p>
          <a:p>
            <a:r>
              <a:rPr lang="en-US" dirty="0"/>
              <a:t>How much will he pay for a house? – Amount of dollars.</a:t>
            </a:r>
          </a:p>
          <a:p>
            <a:r>
              <a:rPr lang="en-US" dirty="0"/>
              <a:t>When will he buy a house? – A date. </a:t>
            </a:r>
          </a:p>
          <a:p>
            <a:r>
              <a:rPr lang="en-US" dirty="0"/>
              <a:t>How long will he keep looking for a house? – Length of time period.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51CDC-EBF5-4478-BB13-648491C2B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979" y="300808"/>
            <a:ext cx="4137774" cy="5417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65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E237-895A-43BB-9549-0EC22075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165"/>
          </a:xfrm>
        </p:spPr>
        <p:txBody>
          <a:bodyPr/>
          <a:lstStyle/>
          <a:p>
            <a:r>
              <a:rPr lang="en-US" dirty="0"/>
              <a:t>Gambler’s ruin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8C403-D9BE-456F-92FC-AD5EC133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9" r="3916" b="13552"/>
          <a:stretch/>
        </p:blipFill>
        <p:spPr>
          <a:xfrm>
            <a:off x="5081283" y="2741241"/>
            <a:ext cx="7006542" cy="337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7EC91-FDE5-4CB3-92A4-FA45295E1706}"/>
              </a:ext>
            </a:extLst>
          </p:cNvPr>
          <p:cNvSpPr txBox="1"/>
          <p:nvPr/>
        </p:nvSpPr>
        <p:spPr>
          <a:xfrm>
            <a:off x="838200" y="1177290"/>
            <a:ext cx="72110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library(</a:t>
            </a:r>
            <a:r>
              <a:rPr lang="en-US" sz="1600" dirty="0" err="1">
                <a:latin typeface="Consolas" panose="020B0609020204030204" pitchFamily="49" charset="0"/>
              </a:rPr>
              <a:t>doSNOW</a:t>
            </a:r>
            <a:r>
              <a:rPr lang="en-US" sz="1600" dirty="0">
                <a:latin typeface="Consolas" panose="020B0609020204030204" pitchFamily="49" charset="0"/>
              </a:rPr>
              <a:t>); library(foreach)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 &lt;- </a:t>
            </a:r>
            <a:r>
              <a:rPr lang="en-US" sz="1600" dirty="0" err="1">
                <a:latin typeface="Consolas" panose="020B0609020204030204" pitchFamily="49" charset="0"/>
              </a:rPr>
              <a:t>makeCluster</a:t>
            </a:r>
            <a:r>
              <a:rPr lang="en-US" sz="1600" dirty="0">
                <a:latin typeface="Consolas" panose="020B0609020204030204" pitchFamily="49" charset="0"/>
              </a:rPr>
              <a:t>(6, type="SOCK"); </a:t>
            </a:r>
            <a:r>
              <a:rPr lang="en-US" sz="1600" dirty="0" err="1">
                <a:latin typeface="Consolas" panose="020B0609020204030204" pitchFamily="49" charset="0"/>
              </a:rPr>
              <a:t>registerDoSNOW</a:t>
            </a:r>
            <a:r>
              <a:rPr lang="en-US" sz="1600" dirty="0">
                <a:latin typeface="Consolas" panose="020B0609020204030204" pitchFamily="49" charset="0"/>
              </a:rPr>
              <a:t>(cl)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res &lt;- foreach(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=seq(1,1000), .combine=c) %</a:t>
            </a:r>
            <a:r>
              <a:rPr lang="en-US" sz="1600" dirty="0" err="1">
                <a:latin typeface="Consolas" panose="020B0609020204030204" pitchFamily="49" charset="0"/>
              </a:rPr>
              <a:t>dopar</a:t>
            </a:r>
            <a:r>
              <a:rPr lang="en-US" sz="1600" dirty="0">
                <a:latin typeface="Consolas" panose="020B0609020204030204" pitchFamily="49" charset="0"/>
              </a:rPr>
              <a:t>%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money &lt;- 10; 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 &lt;- 1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while(money &gt; 0){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new_game</a:t>
            </a:r>
            <a:r>
              <a:rPr lang="en-US" sz="1600" dirty="0">
                <a:latin typeface="Consolas" panose="020B0609020204030204" pitchFamily="49" charset="0"/>
              </a:rPr>
              <a:t> &lt;- sample(c(-1,1), size=1, </a:t>
            </a:r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prob=c(19/37, 18/37)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money &lt;- money + </a:t>
            </a:r>
            <a:r>
              <a:rPr lang="en-US" sz="1600" dirty="0" err="1">
                <a:latin typeface="Consolas" panose="020B0609020204030204" pitchFamily="49" charset="0"/>
              </a:rPr>
              <a:t>new_game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 + 1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if(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r>
              <a:rPr lang="en-US" sz="1600" dirty="0">
                <a:latin typeface="Consolas" panose="020B0609020204030204" pitchFamily="49" charset="0"/>
              </a:rPr>
              <a:t> &gt; 1000){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break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cnt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hist(res[res &lt; 1000], breaks=50)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69A00-E8FB-4C92-BA24-A7493220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374" y="1"/>
            <a:ext cx="4004625" cy="266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13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41B7-2F1F-436B-B2A6-FB46A168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Gambler’s ruin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8FCA-6484-4669-8BD9-A67D276D8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:r>
                  <a:rPr lang="en-US" b="1" dirty="0"/>
                  <a:t>An expected duration of the game: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initial capital,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probability of win,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probability of loss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8FCA-6484-4669-8BD9-A67D276D8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58480C-8B0D-4269-91A7-B1850E992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9" r="3916" b="13552"/>
          <a:stretch/>
        </p:blipFill>
        <p:spPr>
          <a:xfrm>
            <a:off x="8021255" y="4156667"/>
            <a:ext cx="4066569" cy="1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5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E237-895A-43BB-9549-0EC22075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Trading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75750-7C08-482B-83D5-67ACEBF9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8"/>
          <a:stretch/>
        </p:blipFill>
        <p:spPr>
          <a:xfrm>
            <a:off x="544164" y="1413557"/>
            <a:ext cx="11042095" cy="4686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B8E440-8048-4D7B-ACD0-B7E280BC203E}"/>
              </a:ext>
            </a:extLst>
          </p:cNvPr>
          <p:cNvSpPr txBox="1"/>
          <p:nvPr/>
        </p:nvSpPr>
        <p:spPr>
          <a:xfrm>
            <a:off x="6003400" y="558570"/>
            <a:ext cx="6011119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library(</a:t>
            </a:r>
            <a:r>
              <a:rPr lang="en-US" sz="1600" dirty="0" err="1">
                <a:latin typeface="Consolas" panose="020B0609020204030204" pitchFamily="49" charset="0"/>
              </a:rPr>
              <a:t>readr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library(</a:t>
            </a:r>
            <a:r>
              <a:rPr lang="en-US" sz="1600" dirty="0" err="1">
                <a:latin typeface="Consolas" panose="020B0609020204030204" pitchFamily="49" charset="0"/>
              </a:rPr>
              <a:t>tidyquant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bank &lt;- </a:t>
            </a:r>
            <a:r>
              <a:rPr lang="en-US" sz="1600" dirty="0" err="1">
                <a:latin typeface="Consolas" panose="020B0609020204030204" pitchFamily="49" charset="0"/>
              </a:rPr>
              <a:t>read_csv</a:t>
            </a:r>
            <a:r>
              <a:rPr lang="en-US" sz="1600" dirty="0">
                <a:latin typeface="Consolas" panose="020B0609020204030204" pitchFamily="49" charset="0"/>
              </a:rPr>
              <a:t>("CBA.AX.csv")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(data=bank,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(x=Date, y=Close)) +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geom_line</a:t>
            </a:r>
            <a:r>
              <a:rPr lang="en-US" sz="1600" dirty="0">
                <a:latin typeface="Consolas" panose="020B0609020204030204" pitchFamily="49" charset="0"/>
              </a:rPr>
              <a:t>(size=0.5) + </a:t>
            </a:r>
            <a:r>
              <a:rPr lang="en-US" sz="1600" dirty="0" err="1">
                <a:latin typeface="Consolas" panose="020B0609020204030204" pitchFamily="49" charset="0"/>
              </a:rPr>
              <a:t>theme_bw</a:t>
            </a:r>
            <a:r>
              <a:rPr lang="en-US" sz="1600" dirty="0">
                <a:latin typeface="Consolas" panose="020B0609020204030204" pitchFamily="49" charset="0"/>
              </a:rPr>
              <a:t>() +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</a:rPr>
              <a:t>("CBA stock price") +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geom_ma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ma_fun</a:t>
            </a:r>
            <a:r>
              <a:rPr lang="en-US" sz="1600" dirty="0">
                <a:latin typeface="Consolas" panose="020B0609020204030204" pitchFamily="49" charset="0"/>
              </a:rPr>
              <a:t>=SMA, n=50, color="red", size=1) +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geom_ma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ma_fun</a:t>
            </a:r>
            <a:r>
              <a:rPr lang="en-US" sz="1600" dirty="0">
                <a:latin typeface="Consolas" panose="020B0609020204030204" pitchFamily="49" charset="0"/>
              </a:rPr>
              <a:t>=SMA, n=200, color="blue", size=1)</a:t>
            </a:r>
          </a:p>
        </p:txBody>
      </p:sp>
    </p:spTree>
    <p:extLst>
      <p:ext uri="{BB962C8B-B14F-4D97-AF65-F5344CB8AC3E}">
        <p14:creationId xmlns:p14="http://schemas.microsoft.com/office/powerpoint/2010/main" val="934581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E237-895A-43BB-9549-0EC22075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Momentum vs Contrarian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75750-7C08-482B-83D5-67ACEBF9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8"/>
          <a:stretch/>
        </p:blipFill>
        <p:spPr>
          <a:xfrm>
            <a:off x="544164" y="1413557"/>
            <a:ext cx="11042095" cy="46862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C09B45-9E33-4ED0-A6D0-7B6C51D4C100}"/>
              </a:ext>
            </a:extLst>
          </p:cNvPr>
          <p:cNvCxnSpPr>
            <a:cxnSpLocks/>
          </p:cNvCxnSpPr>
          <p:nvPr/>
        </p:nvCxnSpPr>
        <p:spPr>
          <a:xfrm>
            <a:off x="4247909" y="2245997"/>
            <a:ext cx="2550288" cy="19156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42186B-7C93-4D9F-986D-6DF89D541E00}"/>
              </a:ext>
            </a:extLst>
          </p:cNvPr>
          <p:cNvCxnSpPr>
            <a:cxnSpLocks/>
          </p:cNvCxnSpPr>
          <p:nvPr/>
        </p:nvCxnSpPr>
        <p:spPr>
          <a:xfrm flipV="1">
            <a:off x="4490977" y="3095532"/>
            <a:ext cx="520861" cy="1105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460EC5-E93F-44DC-9400-24672D72EA3F}"/>
              </a:ext>
            </a:extLst>
          </p:cNvPr>
          <p:cNvCxnSpPr>
            <a:cxnSpLocks/>
          </p:cNvCxnSpPr>
          <p:nvPr/>
        </p:nvCxnSpPr>
        <p:spPr>
          <a:xfrm flipV="1">
            <a:off x="6989179" y="3095532"/>
            <a:ext cx="1113099" cy="1681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03B44E-4818-4CCE-91E7-93A07C96ADE1}"/>
              </a:ext>
            </a:extLst>
          </p:cNvPr>
          <p:cNvCxnSpPr>
            <a:cxnSpLocks/>
          </p:cNvCxnSpPr>
          <p:nvPr/>
        </p:nvCxnSpPr>
        <p:spPr>
          <a:xfrm>
            <a:off x="6979380" y="2245997"/>
            <a:ext cx="3958542" cy="232790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095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E237-895A-43BB-9549-0EC22075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Trading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75750-7C08-482B-83D5-67ACEBF9F8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8"/>
          <a:stretch/>
        </p:blipFill>
        <p:spPr>
          <a:xfrm>
            <a:off x="544164" y="1413557"/>
            <a:ext cx="11042095" cy="46862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C09B45-9E33-4ED0-A6D0-7B6C51D4C100}"/>
              </a:ext>
            </a:extLst>
          </p:cNvPr>
          <p:cNvCxnSpPr>
            <a:cxnSpLocks/>
          </p:cNvCxnSpPr>
          <p:nvPr/>
        </p:nvCxnSpPr>
        <p:spPr>
          <a:xfrm>
            <a:off x="4247909" y="2245997"/>
            <a:ext cx="2550288" cy="19156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42186B-7C93-4D9F-986D-6DF89D541E00}"/>
              </a:ext>
            </a:extLst>
          </p:cNvPr>
          <p:cNvCxnSpPr>
            <a:cxnSpLocks/>
          </p:cNvCxnSpPr>
          <p:nvPr/>
        </p:nvCxnSpPr>
        <p:spPr>
          <a:xfrm flipV="1">
            <a:off x="4490977" y="3095532"/>
            <a:ext cx="520861" cy="1105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460EC5-E93F-44DC-9400-24672D72EA3F}"/>
              </a:ext>
            </a:extLst>
          </p:cNvPr>
          <p:cNvCxnSpPr>
            <a:cxnSpLocks/>
          </p:cNvCxnSpPr>
          <p:nvPr/>
        </p:nvCxnSpPr>
        <p:spPr>
          <a:xfrm flipV="1">
            <a:off x="6989179" y="3095532"/>
            <a:ext cx="1113099" cy="1681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03B44E-4818-4CCE-91E7-93A07C96ADE1}"/>
              </a:ext>
            </a:extLst>
          </p:cNvPr>
          <p:cNvCxnSpPr>
            <a:cxnSpLocks/>
          </p:cNvCxnSpPr>
          <p:nvPr/>
        </p:nvCxnSpPr>
        <p:spPr>
          <a:xfrm>
            <a:off x="6979380" y="2245997"/>
            <a:ext cx="3958542" cy="232790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437F8E3-CB91-4CFA-89E2-F63B1A23A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60" y="156780"/>
            <a:ext cx="3084130" cy="3084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19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09FE6D-52B6-4453-9644-4579D41E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717" y="1365813"/>
            <a:ext cx="6043193" cy="4720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E4B84-01A3-4849-844F-F592F216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engineering – log transformation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9476A-D9A6-4800-8EE4-07C7522C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6" y="1365813"/>
            <a:ext cx="6043193" cy="47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4B84-01A3-4849-844F-F592F216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engineering – synthetic asset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9476A-D9A6-4800-8EE4-07C7522C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" y="1365813"/>
            <a:ext cx="6043193" cy="4720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BEBD6-452A-4E34-9C3D-192883FB70B3}"/>
              </a:ext>
            </a:extLst>
          </p:cNvPr>
          <p:cNvSpPr txBox="1"/>
          <p:nvPr/>
        </p:nvSpPr>
        <p:spPr>
          <a:xfrm>
            <a:off x="6278301" y="1593978"/>
            <a:ext cx="72110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library(</a:t>
            </a:r>
            <a:r>
              <a:rPr lang="en-US" sz="1600" dirty="0" err="1">
                <a:latin typeface="Consolas" panose="020B0609020204030204" pitchFamily="49" charset="0"/>
              </a:rPr>
              <a:t>readr</a:t>
            </a:r>
            <a:r>
              <a:rPr lang="en-US" sz="1600" dirty="0">
                <a:latin typeface="Consolas" panose="020B0609020204030204" pitchFamily="49" charset="0"/>
              </a:rPr>
              <a:t>); library(</a:t>
            </a:r>
            <a:r>
              <a:rPr lang="en-US" sz="1600" dirty="0" err="1">
                <a:latin typeface="Consolas" panose="020B0609020204030204" pitchFamily="49" charset="0"/>
              </a:rPr>
              <a:t>tidyquant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CBA &lt;- </a:t>
            </a:r>
            <a:r>
              <a:rPr lang="en-US" sz="1600" dirty="0" err="1">
                <a:latin typeface="Consolas" panose="020B0609020204030204" pitchFamily="49" charset="0"/>
              </a:rPr>
              <a:t>read_csv</a:t>
            </a:r>
            <a:r>
              <a:rPr lang="en-US" sz="1600" dirty="0">
                <a:latin typeface="Consolas" panose="020B0609020204030204" pitchFamily="49" charset="0"/>
              </a:rPr>
              <a:t>("CBA.AX.csv")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WBC &lt;- </a:t>
            </a:r>
            <a:r>
              <a:rPr lang="en-US" sz="1600" dirty="0" err="1">
                <a:latin typeface="Consolas" panose="020B0609020204030204" pitchFamily="49" charset="0"/>
              </a:rPr>
              <a:t>read_csv</a:t>
            </a:r>
            <a:r>
              <a:rPr lang="en-US" sz="1600" dirty="0">
                <a:latin typeface="Consolas" panose="020B0609020204030204" pitchFamily="49" charset="0"/>
              </a:rPr>
              <a:t>("WBC.AX.csv")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pair &lt;- </a:t>
            </a:r>
            <a:r>
              <a:rPr lang="en-US" sz="1600" dirty="0" err="1">
                <a:latin typeface="Consolas" panose="020B0609020204030204" pitchFamily="49" charset="0"/>
              </a:rPr>
              <a:t>data.frame</a:t>
            </a:r>
            <a:r>
              <a:rPr lang="en-US" sz="1600" dirty="0">
                <a:latin typeface="Consolas" panose="020B0609020204030204" pitchFamily="49" charset="0"/>
              </a:rPr>
              <a:t>(Date=</a:t>
            </a:r>
            <a:r>
              <a:rPr lang="en-US" sz="1600" dirty="0" err="1">
                <a:latin typeface="Consolas" panose="020B0609020204030204" pitchFamily="49" charset="0"/>
              </a:rPr>
              <a:t>CBA$Date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Return=</a:t>
            </a:r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log(</a:t>
            </a:r>
            <a:r>
              <a:rPr lang="en-US" sz="1600" dirty="0" err="1">
                <a:highlight>
                  <a:srgbClr val="00FF00"/>
                </a:highlight>
                <a:latin typeface="Consolas" panose="020B0609020204030204" pitchFamily="49" charset="0"/>
              </a:rPr>
              <a:t>CBA$Close</a:t>
            </a:r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) - log(</a:t>
            </a:r>
            <a:r>
              <a:rPr lang="en-US" sz="1600" dirty="0" err="1">
                <a:highlight>
                  <a:srgbClr val="00FF00"/>
                </a:highlight>
                <a:latin typeface="Consolas" panose="020B0609020204030204" pitchFamily="49" charset="0"/>
              </a:rPr>
              <a:t>WBC$Close</a:t>
            </a:r>
            <a:r>
              <a:rPr lang="en-US" sz="1600" dirty="0"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(data=pair,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(x=Date, y=Return)) +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geom_line</a:t>
            </a:r>
            <a:r>
              <a:rPr lang="en-US" sz="1600" dirty="0">
                <a:latin typeface="Consolas" panose="020B0609020204030204" pitchFamily="49" charset="0"/>
              </a:rPr>
              <a:t>(size=0.5) + </a:t>
            </a:r>
            <a:r>
              <a:rPr lang="en-US" sz="1600" dirty="0" err="1">
                <a:latin typeface="Consolas" panose="020B0609020204030204" pitchFamily="49" charset="0"/>
              </a:rPr>
              <a:t>theme_bw</a:t>
            </a:r>
            <a:r>
              <a:rPr lang="en-US" sz="1600" dirty="0">
                <a:latin typeface="Consolas" panose="020B0609020204030204" pitchFamily="49" charset="0"/>
              </a:rPr>
              <a:t>() +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</a:rPr>
              <a:t>("Pair CBA-WBC")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0A6B68-9BEA-4EF3-AA49-C21B85DA4A5A}"/>
                  </a:ext>
                </a:extLst>
              </p:cNvPr>
              <p:cNvSpPr txBox="1"/>
              <p:nvPr/>
            </p:nvSpPr>
            <p:spPr>
              <a:xfrm>
                <a:off x="7072131" y="4461039"/>
                <a:ext cx="3319242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 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0A6B68-9BEA-4EF3-AA49-C21B85DA4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131" y="4461039"/>
                <a:ext cx="3319242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697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4B84-01A3-4849-844F-F592F216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filtering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5EFA64-8016-4C8A-A050-E7B63D259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925" y="1052086"/>
            <a:ext cx="10111450" cy="50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19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4B84-01A3-4849-844F-F592F216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filtering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E8CBCB-C8C7-4FFA-9184-EA7EDBA89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0167" y="210113"/>
            <a:ext cx="5359077" cy="4019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C2837C-F3EB-4751-99DF-94B059D09728}"/>
              </a:ext>
            </a:extLst>
          </p:cNvPr>
          <p:cNvSpPr txBox="1"/>
          <p:nvPr/>
        </p:nvSpPr>
        <p:spPr>
          <a:xfrm>
            <a:off x="340487" y="1246740"/>
            <a:ext cx="88546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library(</a:t>
            </a:r>
            <a:r>
              <a:rPr lang="en-US" sz="1600" dirty="0" err="1">
                <a:latin typeface="Consolas" panose="020B0609020204030204" pitchFamily="49" charset="0"/>
              </a:rPr>
              <a:t>readr</a:t>
            </a:r>
            <a:r>
              <a:rPr lang="en-US" sz="1600" dirty="0">
                <a:latin typeface="Consolas" panose="020B0609020204030204" pitchFamily="49" charset="0"/>
              </a:rPr>
              <a:t>); library(</a:t>
            </a:r>
            <a:r>
              <a:rPr lang="en-US" sz="1600" dirty="0" err="1">
                <a:latin typeface="Consolas" panose="020B0609020204030204" pitchFamily="49" charset="0"/>
              </a:rPr>
              <a:t>dplyr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CBA &lt;- </a:t>
            </a:r>
            <a:r>
              <a:rPr lang="en-US" sz="1600" dirty="0" err="1">
                <a:latin typeface="Consolas" panose="020B0609020204030204" pitchFamily="49" charset="0"/>
              </a:rPr>
              <a:t>read_csv</a:t>
            </a:r>
            <a:r>
              <a:rPr lang="en-US" sz="1600" dirty="0">
                <a:latin typeface="Consolas" panose="020B0609020204030204" pitchFamily="49" charset="0"/>
              </a:rPr>
              <a:t>("CBA.AX.csv")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renko</a:t>
            </a:r>
            <a:r>
              <a:rPr lang="en-US" sz="1600" dirty="0">
                <a:latin typeface="Consolas" panose="020B0609020204030204" pitchFamily="49" charset="0"/>
              </a:rPr>
              <a:t> &lt;- function(</a:t>
            </a:r>
            <a:r>
              <a:rPr lang="en-US" sz="1600" dirty="0" err="1">
                <a:latin typeface="Consolas" panose="020B0609020204030204" pitchFamily="49" charset="0"/>
              </a:rPr>
              <a:t>pr</a:t>
            </a:r>
            <a:r>
              <a:rPr lang="en-US" sz="1600" dirty="0">
                <a:latin typeface="Consolas" panose="020B0609020204030204" pitchFamily="49" charset="0"/>
              </a:rPr>
              <a:t>, H){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res &lt;- </a:t>
            </a:r>
            <a:r>
              <a:rPr lang="en-US" sz="1600" dirty="0" err="1">
                <a:latin typeface="Consolas" panose="020B0609020204030204" pitchFamily="49" charset="0"/>
              </a:rPr>
              <a:t>data.frame</a:t>
            </a:r>
            <a:r>
              <a:rPr lang="en-US" sz="1600" dirty="0">
                <a:latin typeface="Consolas" panose="020B0609020204030204" pitchFamily="49" charset="0"/>
              </a:rPr>
              <a:t>(Time=1, Return=</a:t>
            </a:r>
            <a:r>
              <a:rPr lang="en-US" sz="1600" dirty="0" err="1">
                <a:latin typeface="Consolas" panose="020B0609020204030204" pitchFamily="49" charset="0"/>
              </a:rPr>
              <a:t>pr</a:t>
            </a:r>
            <a:r>
              <a:rPr lang="en-US" sz="1600" dirty="0">
                <a:latin typeface="Consolas" panose="020B0609020204030204" pitchFamily="49" charset="0"/>
              </a:rPr>
              <a:t>[1])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for(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in seq(2, length(</a:t>
            </a:r>
            <a:r>
              <a:rPr lang="en-US" sz="1600" dirty="0" err="1">
                <a:latin typeface="Consolas" panose="020B0609020204030204" pitchFamily="49" charset="0"/>
              </a:rPr>
              <a:t>pr</a:t>
            </a:r>
            <a:r>
              <a:rPr lang="en-US" sz="1600" dirty="0">
                <a:latin typeface="Consolas" panose="020B0609020204030204" pitchFamily="49" charset="0"/>
              </a:rPr>
              <a:t>))){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if(abs(</a:t>
            </a:r>
            <a:r>
              <a:rPr lang="en-US" sz="1600" dirty="0" err="1">
                <a:latin typeface="Consolas" panose="020B0609020204030204" pitchFamily="49" charset="0"/>
              </a:rPr>
              <a:t>pr</a:t>
            </a:r>
            <a:r>
              <a:rPr lang="en-US" sz="1600" dirty="0">
                <a:latin typeface="Consolas" panose="020B0609020204030204" pitchFamily="49" charset="0"/>
              </a:rPr>
              <a:t>[tail(res$Time,1)] - </a:t>
            </a:r>
            <a:r>
              <a:rPr lang="en-US" sz="1600" dirty="0" err="1">
                <a:latin typeface="Consolas" panose="020B0609020204030204" pitchFamily="49" charset="0"/>
              </a:rPr>
              <a:t>pr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]) &gt;= H){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res &lt;- res %&gt;% </a:t>
            </a:r>
            <a:r>
              <a:rPr lang="en-US" sz="1600" dirty="0" err="1">
                <a:latin typeface="Consolas" panose="020B0609020204030204" pitchFamily="49" charset="0"/>
              </a:rPr>
              <a:t>add_row</a:t>
            </a:r>
            <a:r>
              <a:rPr lang="en-US" sz="1600" dirty="0">
                <a:latin typeface="Consolas" panose="020B0609020204030204" pitchFamily="49" charset="0"/>
              </a:rPr>
              <a:t>(Time=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, Return=</a:t>
            </a:r>
            <a:r>
              <a:rPr lang="en-US" sz="1600" dirty="0" err="1">
                <a:latin typeface="Consolas" panose="020B0609020204030204" pitchFamily="49" charset="0"/>
              </a:rPr>
              <a:t>pr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return(res)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ren &lt;- </a:t>
            </a:r>
            <a:r>
              <a:rPr lang="en-US" sz="1600" dirty="0" err="1">
                <a:latin typeface="Consolas" panose="020B0609020204030204" pitchFamily="49" charset="0"/>
              </a:rPr>
              <a:t>renko</a:t>
            </a:r>
            <a:r>
              <a:rPr lang="en-US" sz="1600" dirty="0">
                <a:latin typeface="Consolas" panose="020B0609020204030204" pitchFamily="49" charset="0"/>
              </a:rPr>
              <a:t>(log(</a:t>
            </a:r>
            <a:r>
              <a:rPr lang="en-US" sz="1600" dirty="0" err="1">
                <a:latin typeface="Consolas" panose="020B0609020204030204" pitchFamily="49" charset="0"/>
              </a:rPr>
              <a:t>CBA$Close</a:t>
            </a:r>
            <a:r>
              <a:rPr lang="en-US" sz="1600" dirty="0">
                <a:latin typeface="Consolas" panose="020B0609020204030204" pitchFamily="49" charset="0"/>
              </a:rPr>
              <a:t>), H=0.1)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ren$Date</a:t>
            </a:r>
            <a:r>
              <a:rPr lang="en-US" sz="1600" dirty="0">
                <a:latin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</a:rPr>
              <a:t>CBA$Date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ren$Time</a:t>
            </a:r>
            <a:r>
              <a:rPr lang="en-US" sz="1600" dirty="0">
                <a:latin typeface="Consolas" panose="020B0609020204030204" pitchFamily="49" charset="0"/>
              </a:rPr>
              <a:t>]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(data=CBA,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(x=Date, y=log(Close))) + </a:t>
            </a:r>
            <a:r>
              <a:rPr lang="en-US" sz="1600" dirty="0" err="1">
                <a:latin typeface="Consolas" panose="020B0609020204030204" pitchFamily="49" charset="0"/>
              </a:rPr>
              <a:t>geom_line</a:t>
            </a:r>
            <a:r>
              <a:rPr lang="en-US" sz="1600" dirty="0">
                <a:latin typeface="Consolas" panose="020B0609020204030204" pitchFamily="49" charset="0"/>
              </a:rPr>
              <a:t>(size=0.5, col="#00BFC4") + </a:t>
            </a:r>
            <a:r>
              <a:rPr lang="en-US" sz="1600" dirty="0" err="1">
                <a:latin typeface="Consolas" panose="020B0609020204030204" pitchFamily="49" charset="0"/>
              </a:rPr>
              <a:t>theme_bw</a:t>
            </a:r>
            <a:r>
              <a:rPr lang="en-US" sz="1600" dirty="0">
                <a:latin typeface="Consolas" panose="020B0609020204030204" pitchFamily="49" charset="0"/>
              </a:rPr>
              <a:t>() + </a:t>
            </a:r>
            <a:r>
              <a:rPr lang="en-US" sz="1600" dirty="0" err="1">
                <a:latin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</a:rPr>
              <a:t>("CBA returns") + </a:t>
            </a:r>
            <a:r>
              <a:rPr lang="en-US" sz="1600" dirty="0" err="1">
                <a:latin typeface="Consolas" panose="020B0609020204030204" pitchFamily="49" charset="0"/>
              </a:rPr>
              <a:t>geom_line</a:t>
            </a:r>
            <a:r>
              <a:rPr lang="en-US" sz="1600" dirty="0">
                <a:latin typeface="Consolas" panose="020B0609020204030204" pitchFamily="49" charset="0"/>
              </a:rPr>
              <a:t>(data=ren,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(x=Date, y=Return), size=1, col="#F8766D") + </a:t>
            </a:r>
            <a:r>
              <a:rPr lang="en-US" sz="1600" dirty="0" err="1">
                <a:latin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</a:rPr>
              <a:t>(data=ren,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(x=Date, y=Return), size=2, col="#F8766D")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5558D5-6C7C-4665-88C3-CCE5F3F17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84"/>
          <a:stretch/>
        </p:blipFill>
        <p:spPr>
          <a:xfrm>
            <a:off x="9079372" y="3429000"/>
            <a:ext cx="2656394" cy="24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8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4B84-01A3-4849-844F-F592F216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filtering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D6F0C6-36B8-4028-B6C3-066BBEBE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858" y="1079976"/>
            <a:ext cx="6441017" cy="438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0CC15-0598-40B2-91F8-00C3FA5F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89" y="1079976"/>
            <a:ext cx="4025636" cy="438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3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3F77C4-7704-4273-BCF3-E915A9DD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94" y="1197980"/>
            <a:ext cx="7133861" cy="41903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827214-1A04-4A31-9DD0-FBC66251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Predictive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A3107-8A1B-4CD6-8D1F-3519BFAEC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325" y="1206761"/>
            <a:ext cx="4972291" cy="5147214"/>
          </a:xfrm>
        </p:spPr>
        <p:txBody>
          <a:bodyPr>
            <a:normAutofit/>
          </a:bodyPr>
          <a:lstStyle/>
          <a:p>
            <a:r>
              <a:rPr lang="en-US" dirty="0"/>
              <a:t>Objective methods:</a:t>
            </a:r>
          </a:p>
          <a:p>
            <a:pPr lvl="1"/>
            <a:r>
              <a:rPr lang="en-US" dirty="0"/>
              <a:t>Causal models</a:t>
            </a:r>
          </a:p>
          <a:p>
            <a:pPr lvl="1"/>
            <a:r>
              <a:rPr lang="en-US" dirty="0"/>
              <a:t>Time series</a:t>
            </a:r>
          </a:p>
          <a:p>
            <a:pPr lvl="1"/>
            <a:r>
              <a:rPr lang="en-US" dirty="0"/>
              <a:t>Artificial Intelligence (AI)</a:t>
            </a:r>
          </a:p>
          <a:p>
            <a:r>
              <a:rPr lang="en-US" dirty="0"/>
              <a:t>Subjective methods:</a:t>
            </a:r>
          </a:p>
          <a:p>
            <a:pPr lvl="1"/>
            <a:r>
              <a:rPr lang="en-US" dirty="0"/>
              <a:t>Composites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Jury of executive opinions</a:t>
            </a:r>
          </a:p>
          <a:p>
            <a:pPr lvl="1"/>
            <a:r>
              <a:rPr lang="en-US" dirty="0"/>
              <a:t>The Delphi method</a:t>
            </a:r>
          </a:p>
          <a:p>
            <a:pPr lvl="1"/>
            <a:r>
              <a:rPr lang="en-US" dirty="0"/>
              <a:t>Prediction or information</a:t>
            </a:r>
            <a:br>
              <a:rPr lang="en-US" dirty="0"/>
            </a:br>
            <a:r>
              <a:rPr lang="en-US" dirty="0"/>
              <a:t>markets</a:t>
            </a:r>
          </a:p>
          <a:p>
            <a:r>
              <a:rPr lang="en-US" dirty="0"/>
              <a:t>Combined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49476-292C-4FEF-9633-CDD902AEDE4D}"/>
              </a:ext>
            </a:extLst>
          </p:cNvPr>
          <p:cNvSpPr txBox="1"/>
          <p:nvPr/>
        </p:nvSpPr>
        <p:spPr>
          <a:xfrm>
            <a:off x="5179865" y="5544270"/>
            <a:ext cx="648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ARMSTRONC, J. S. (1985). Long-Range Forecasting: From Cristal Ball to Computer (2nd </a:t>
            </a:r>
            <a:r>
              <a:rPr lang="en-US" dirty="0" err="1"/>
              <a:t>Edn</a:t>
            </a:r>
            <a:r>
              <a:rPr lang="en-US" dirty="0"/>
              <a:t>). New York: Wiley-</a:t>
            </a:r>
            <a:r>
              <a:rPr lang="en-US" dirty="0" err="1"/>
              <a:t>Interscience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935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4B84-01A3-4849-844F-F592F216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filtering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D6F0C6-36B8-4028-B6C3-066BBEBE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858" y="1079976"/>
            <a:ext cx="6441017" cy="438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0CC15-0598-40B2-91F8-00C3FA5F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89" y="1079976"/>
            <a:ext cx="4025636" cy="4383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10D4D-3C03-44E8-87EF-0D1E88A1B463}"/>
              </a:ext>
            </a:extLst>
          </p:cNvPr>
          <p:cNvSpPr txBox="1"/>
          <p:nvPr/>
        </p:nvSpPr>
        <p:spPr>
          <a:xfrm>
            <a:off x="630008" y="5567426"/>
            <a:ext cx="1115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$10,000 * 0.9 * 1.1 * 0.9 * 1.1 * 1.1 * 1.1 * 1.1 * 0.9 * 1.1 = $12,914 or 5.2% per year</a:t>
            </a:r>
          </a:p>
        </p:txBody>
      </p:sp>
    </p:spTree>
    <p:extLst>
      <p:ext uri="{BB962C8B-B14F-4D97-AF65-F5344CB8AC3E}">
        <p14:creationId xmlns:p14="http://schemas.microsoft.com/office/powerpoint/2010/main" val="2697495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4B84-01A3-4849-844F-F592F216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market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5DEE2-E631-49C1-A93F-302E010F6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9" y="1177291"/>
            <a:ext cx="9870198" cy="4482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27CEA-8B7C-4937-AEE6-10B3633CFB8D}"/>
              </a:ext>
            </a:extLst>
          </p:cNvPr>
          <p:cNvSpPr txBox="1"/>
          <p:nvPr/>
        </p:nvSpPr>
        <p:spPr>
          <a:xfrm>
            <a:off x="6811701" y="365125"/>
            <a:ext cx="5052349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get_xi</a:t>
            </a:r>
            <a:r>
              <a:rPr lang="en-US" sz="1600" dirty="0">
                <a:latin typeface="Consolas" panose="020B0609020204030204" pitchFamily="49" charset="0"/>
              </a:rPr>
              <a:t> &lt;- function(</a:t>
            </a:r>
            <a:r>
              <a:rPr lang="en-US" sz="1600" dirty="0" err="1">
                <a:latin typeface="Consolas" panose="020B0609020204030204" pitchFamily="49" charset="0"/>
              </a:rPr>
              <a:t>pr</a:t>
            </a:r>
            <a:r>
              <a:rPr lang="en-US" sz="1600" dirty="0"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temp &lt;- sign(diff(</a:t>
            </a:r>
            <a:r>
              <a:rPr lang="en-US" sz="1600" dirty="0" err="1">
                <a:latin typeface="Consolas" panose="020B0609020204030204" pitchFamily="49" charset="0"/>
              </a:rPr>
              <a:t>pr</a:t>
            </a:r>
            <a:r>
              <a:rPr lang="en-US" sz="1600" dirty="0">
                <a:latin typeface="Consolas" panose="020B0609020204030204" pitchFamily="49" charset="0"/>
              </a:rPr>
              <a:t>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temp &lt;- </a:t>
            </a:r>
            <a:r>
              <a:rPr lang="en-US" sz="1600" dirty="0" err="1">
                <a:latin typeface="Consolas" panose="020B0609020204030204" pitchFamily="49" charset="0"/>
              </a:rPr>
              <a:t>sapply</a:t>
            </a:r>
            <a:r>
              <a:rPr lang="en-US" sz="1600" dirty="0">
                <a:latin typeface="Consolas" panose="020B0609020204030204" pitchFamily="49" charset="0"/>
              </a:rPr>
              <a:t>(seq(2, length(temp)),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function(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temp[i-1] != temp[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return(1 / mean(temp))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get_xi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ren$Return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044B0-DE6B-4941-B34E-2DF0FFBD7A9E}"/>
                  </a:ext>
                </a:extLst>
              </p:cNvPr>
              <p:cNvSpPr txBox="1"/>
              <p:nvPr/>
            </p:nvSpPr>
            <p:spPr>
              <a:xfrm>
                <a:off x="10457831" y="2998113"/>
                <a:ext cx="1695208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=1.75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044B0-DE6B-4941-B34E-2DF0FFBD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831" y="2998113"/>
                <a:ext cx="1695208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A4DC09-A7F8-4EFC-9EAA-9C55357A9C0F}"/>
              </a:ext>
            </a:extLst>
          </p:cNvPr>
          <p:cNvSpPr txBox="1"/>
          <p:nvPr/>
        </p:nvSpPr>
        <p:spPr>
          <a:xfrm>
            <a:off x="630008" y="5660026"/>
            <a:ext cx="1115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$10,000 * 0.95^18 * 1.05^25 = $13,451 or 6.1% per year</a:t>
            </a:r>
          </a:p>
        </p:txBody>
      </p:sp>
    </p:spTree>
    <p:extLst>
      <p:ext uri="{BB962C8B-B14F-4D97-AF65-F5344CB8AC3E}">
        <p14:creationId xmlns:p14="http://schemas.microsoft.com/office/powerpoint/2010/main" val="3046614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4B84-01A3-4849-844F-F592F216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market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5DEE2-E631-49C1-A93F-302E010F6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69" y="1177290"/>
            <a:ext cx="9870198" cy="493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27CEA-8B7C-4937-AEE6-10B3633CFB8D}"/>
              </a:ext>
            </a:extLst>
          </p:cNvPr>
          <p:cNvSpPr txBox="1"/>
          <p:nvPr/>
        </p:nvSpPr>
        <p:spPr>
          <a:xfrm>
            <a:off x="6811701" y="365125"/>
            <a:ext cx="5052349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get_xi</a:t>
            </a:r>
            <a:r>
              <a:rPr lang="en-US" sz="1600" dirty="0">
                <a:latin typeface="Consolas" panose="020B0609020204030204" pitchFamily="49" charset="0"/>
              </a:rPr>
              <a:t> &lt;- function(</a:t>
            </a:r>
            <a:r>
              <a:rPr lang="en-US" sz="1600" dirty="0" err="1">
                <a:latin typeface="Consolas" panose="020B0609020204030204" pitchFamily="49" charset="0"/>
              </a:rPr>
              <a:t>pr</a:t>
            </a:r>
            <a:r>
              <a:rPr lang="en-US" sz="1600" dirty="0"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temp &lt;- sign(diff(</a:t>
            </a:r>
            <a:r>
              <a:rPr lang="en-US" sz="1600" dirty="0" err="1">
                <a:latin typeface="Consolas" panose="020B0609020204030204" pitchFamily="49" charset="0"/>
              </a:rPr>
              <a:t>pr</a:t>
            </a:r>
            <a:r>
              <a:rPr lang="en-US" sz="1600" dirty="0">
                <a:latin typeface="Consolas" panose="020B0609020204030204" pitchFamily="49" charset="0"/>
              </a:rPr>
              <a:t>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temp &lt;- </a:t>
            </a:r>
            <a:r>
              <a:rPr lang="en-US" sz="1600" dirty="0" err="1">
                <a:latin typeface="Consolas" panose="020B0609020204030204" pitchFamily="49" charset="0"/>
              </a:rPr>
              <a:t>sapply</a:t>
            </a:r>
            <a:r>
              <a:rPr lang="en-US" sz="1600" dirty="0">
                <a:latin typeface="Consolas" panose="020B0609020204030204" pitchFamily="49" charset="0"/>
              </a:rPr>
              <a:t>(seq(2, length(temp)),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function(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temp[i-1] != temp[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return(1 / mean(temp))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get_xi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ren$Return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044B0-DE6B-4941-B34E-2DF0FFBD7A9E}"/>
                  </a:ext>
                </a:extLst>
              </p:cNvPr>
              <p:cNvSpPr txBox="1"/>
              <p:nvPr/>
            </p:nvSpPr>
            <p:spPr>
              <a:xfrm>
                <a:off x="10457831" y="2998113"/>
                <a:ext cx="1538883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=1.92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044B0-DE6B-4941-B34E-2DF0FFBD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831" y="2998113"/>
                <a:ext cx="1538883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49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4B84-01A3-4849-844F-F592F216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market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5DEE2-E631-49C1-A93F-302E010F6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9" y="1246741"/>
            <a:ext cx="9870198" cy="4482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044B0-DE6B-4941-B34E-2DF0FFBD7A9E}"/>
                  </a:ext>
                </a:extLst>
              </p:cNvPr>
              <p:cNvSpPr txBox="1"/>
              <p:nvPr/>
            </p:nvSpPr>
            <p:spPr>
              <a:xfrm>
                <a:off x="10457831" y="2998113"/>
                <a:ext cx="1655133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=1.41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044B0-DE6B-4941-B34E-2DF0FFBD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831" y="2998113"/>
                <a:ext cx="1655133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5BC6B96-F729-4D63-9050-F16C904A5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10" y="159997"/>
            <a:ext cx="3325125" cy="2034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F9D03-FD40-4A9F-AB01-E00F8BDA248D}"/>
              </a:ext>
            </a:extLst>
          </p:cNvPr>
          <p:cNvSpPr txBox="1"/>
          <p:nvPr/>
        </p:nvSpPr>
        <p:spPr>
          <a:xfrm>
            <a:off x="630008" y="5660026"/>
            <a:ext cx="1115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$10,000 * 0.95^7 * 1.05^18 = $16,806 or 10.9% per year</a:t>
            </a:r>
          </a:p>
        </p:txBody>
      </p:sp>
    </p:spTree>
    <p:extLst>
      <p:ext uri="{BB962C8B-B14F-4D97-AF65-F5344CB8AC3E}">
        <p14:creationId xmlns:p14="http://schemas.microsoft.com/office/powerpoint/2010/main" val="3605999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808B-2EAE-485A-A926-0D7C5325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847B-9A20-4E59-8D82-6A700359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10515600" cy="4904668"/>
          </a:xfrm>
        </p:spPr>
        <p:txBody>
          <a:bodyPr>
            <a:normAutofit/>
          </a:bodyPr>
          <a:lstStyle/>
          <a:p>
            <a:r>
              <a:rPr lang="en-US" sz="2000" dirty="0"/>
              <a:t>ARMSTRONC, J. S. (1985). Long-Range Forecasting: From Cristal Ball to Computer (2nd </a:t>
            </a:r>
            <a:r>
              <a:rPr lang="en-US" sz="2000" dirty="0" err="1"/>
              <a:t>Edn</a:t>
            </a:r>
            <a:r>
              <a:rPr lang="en-US" sz="2000" dirty="0"/>
              <a:t>). New York: Wiley-</a:t>
            </a:r>
            <a:r>
              <a:rPr lang="en-US" sz="2000" dirty="0" err="1"/>
              <a:t>Interscience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http://forecastingprinciples.com/index.php/books-journals-papers/text-trade-books?id=127</a:t>
            </a:r>
            <a:endParaRPr lang="en-US" sz="2000" dirty="0"/>
          </a:p>
          <a:p>
            <a:r>
              <a:rPr lang="en-US" sz="2000" dirty="0"/>
              <a:t>Yeh, P.F., 2006. Using prediction markets to enhance US intelligence capabilities. Studies in Intelligence, 50(4), pp.137-149.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https://www.cia.gov/library/center-for-the-study-of-intelligence/csi-publications/csi-studies/studies/vol50no4/using-prediction-markets-to-enhance-us-intelligence-capabilities.html</a:t>
            </a:r>
            <a:endParaRPr lang="en-US" sz="2000" dirty="0"/>
          </a:p>
          <a:p>
            <a:r>
              <a:rPr lang="en-US" sz="2000" dirty="0" err="1"/>
              <a:t>Abramowicz</a:t>
            </a:r>
            <a:r>
              <a:rPr lang="en-US" sz="2000" dirty="0"/>
              <a:t>, M., 2004. Information markets, </a:t>
            </a:r>
            <a:r>
              <a:rPr lang="en-US" sz="2000"/>
              <a:t>administrative decision making</a:t>
            </a:r>
            <a:r>
              <a:rPr lang="en-US" sz="2000" dirty="0"/>
              <a:t>, and predictive cost-benefit analysis. </a:t>
            </a:r>
            <a:r>
              <a:rPr lang="en-US" sz="2000" i="1" dirty="0"/>
              <a:t>The University of Chicago Law Review</a:t>
            </a:r>
            <a:r>
              <a:rPr lang="en-US" sz="2000" dirty="0"/>
              <a:t>, pp.933-1020.</a:t>
            </a:r>
          </a:p>
          <a:p>
            <a:r>
              <a:rPr lang="en-US" sz="2000" dirty="0"/>
              <a:t>Bogomolov, T., 2013. Pairs trading based on statistical variability of the spread process. Quantitative Finance, 13(9), pp.1411-1430.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616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9881-CC2A-471A-83DE-76D7DB08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36542-EA3B-47EE-BBAE-6AE3B06A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10515600" cy="1746944"/>
          </a:xfrm>
        </p:spPr>
        <p:txBody>
          <a:bodyPr>
            <a:normAutofit/>
          </a:bodyPr>
          <a:lstStyle/>
          <a:p>
            <a:r>
              <a:rPr lang="en-US" dirty="0"/>
              <a:t>Predictive analytics: subjective and objective</a:t>
            </a:r>
          </a:p>
          <a:p>
            <a:r>
              <a:rPr lang="en-US" dirty="0"/>
              <a:t>Subjective forecasting: </a:t>
            </a:r>
          </a:p>
          <a:p>
            <a:pPr lvl="1"/>
            <a:r>
              <a:rPr lang="en-US" dirty="0"/>
              <a:t>Aggregation of expert opinions, Delphi method, </a:t>
            </a:r>
            <a:br>
              <a:rPr lang="en-US" dirty="0"/>
            </a:br>
            <a:r>
              <a:rPr lang="en-US" dirty="0"/>
              <a:t>Information markets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E5A5F-6558-4185-AE45-4E21E72A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095" y="214050"/>
            <a:ext cx="3947018" cy="2965902"/>
          </a:xfrm>
          <a:prstGeom prst="rect">
            <a:avLst/>
          </a:prstGeom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A4D64AC9-51AD-4020-B985-8622C68B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8" y="3092605"/>
            <a:ext cx="3954536" cy="296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BCF0A-5594-450D-83E7-06C1AF521BE1}"/>
              </a:ext>
            </a:extLst>
          </p:cNvPr>
          <p:cNvSpPr txBox="1">
            <a:spLocks/>
          </p:cNvSpPr>
          <p:nvPr/>
        </p:nvSpPr>
        <p:spPr>
          <a:xfrm>
            <a:off x="4328160" y="3363461"/>
            <a:ext cx="7625952" cy="269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Objective forecasting: naive and causal</a:t>
            </a:r>
          </a:p>
          <a:p>
            <a:pPr lvl="1"/>
            <a:r>
              <a:rPr lang="en-US" dirty="0"/>
              <a:t>Time series - naive forecasting</a:t>
            </a:r>
          </a:p>
          <a:p>
            <a:pPr lvl="1"/>
            <a:r>
              <a:rPr lang="en-US" dirty="0"/>
              <a:t>Random Walk - impossible to make predictions</a:t>
            </a:r>
          </a:p>
          <a:p>
            <a:pPr lvl="1"/>
            <a:r>
              <a:rPr lang="en-US" dirty="0"/>
              <a:t>Time series transformation and filtering</a:t>
            </a:r>
          </a:p>
          <a:p>
            <a:r>
              <a:rPr lang="en-US" dirty="0"/>
              <a:t>Don’t Gamble! </a:t>
            </a:r>
            <a:r>
              <a:rPr lang="en-US" sz="2000" dirty="0"/>
              <a:t>…unless you understand the process in details and probability is on your side.</a:t>
            </a:r>
          </a:p>
        </p:txBody>
      </p:sp>
    </p:spTree>
    <p:extLst>
      <p:ext uri="{BB962C8B-B14F-4D97-AF65-F5344CB8AC3E}">
        <p14:creationId xmlns:p14="http://schemas.microsoft.com/office/powerpoint/2010/main" val="166220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294A-EAC3-43F4-9A9C-3CBCB1B47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7319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0FC7-0A7D-42EF-8569-84CBE7C4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forecasting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F385-FDEA-4AF2-A600-97491AFE4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64" b="5324"/>
          <a:stretch/>
        </p:blipFill>
        <p:spPr>
          <a:xfrm>
            <a:off x="838200" y="1177290"/>
            <a:ext cx="2627454" cy="3743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D3DFF9-8C93-4D49-9903-98E955904F81}"/>
              </a:ext>
            </a:extLst>
          </p:cNvPr>
          <p:cNvSpPr txBox="1"/>
          <p:nvPr/>
        </p:nvSpPr>
        <p:spPr>
          <a:xfrm>
            <a:off x="838200" y="4924656"/>
            <a:ext cx="2627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price of </a:t>
            </a:r>
            <a:r>
              <a:rPr lang="en-US" sz="2400" i="1" dirty="0"/>
              <a:t>Mona Lisa </a:t>
            </a:r>
            <a:r>
              <a:rPr lang="en-US" sz="2400" dirty="0"/>
              <a:t>by Leonardo da Vinci?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C8368-3D70-47A5-8967-4D7DAE5DF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88" b="21480"/>
          <a:stretch/>
        </p:blipFill>
        <p:spPr>
          <a:xfrm>
            <a:off x="3834115" y="1177290"/>
            <a:ext cx="6373792" cy="2327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7CA4E-0C74-4EA9-AF1F-1412EEC8D0E3}"/>
              </a:ext>
            </a:extLst>
          </p:cNvPr>
          <p:cNvSpPr txBox="1"/>
          <p:nvPr/>
        </p:nvSpPr>
        <p:spPr>
          <a:xfrm>
            <a:off x="10242632" y="1069947"/>
            <a:ext cx="1644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</a:t>
            </a:r>
            <a:br>
              <a:rPr lang="en-US" sz="2400" dirty="0"/>
            </a:br>
            <a:r>
              <a:rPr lang="en-US" sz="2400" dirty="0"/>
              <a:t>a likelihood of a nuclear war?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00346-3600-4631-8618-3D760354C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64" r="3544" b="41715"/>
          <a:stretch/>
        </p:blipFill>
        <p:spPr>
          <a:xfrm>
            <a:off x="3835079" y="4170930"/>
            <a:ext cx="6373792" cy="1877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9446CB-45A9-4DA2-A205-49866327D91A}"/>
              </a:ext>
            </a:extLst>
          </p:cNvPr>
          <p:cNvSpPr txBox="1"/>
          <p:nvPr/>
        </p:nvSpPr>
        <p:spPr>
          <a:xfrm>
            <a:off x="10231057" y="4063377"/>
            <a:ext cx="1825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Should Tesla build new Gigafactory in Shanghai?</a:t>
            </a:r>
          </a:p>
        </p:txBody>
      </p:sp>
    </p:spTree>
    <p:extLst>
      <p:ext uri="{BB962C8B-B14F-4D97-AF65-F5344CB8AC3E}">
        <p14:creationId xmlns:p14="http://schemas.microsoft.com/office/powerpoint/2010/main" val="1821783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CF46-4037-4C23-9D87-1C489285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48E-B0C7-497A-A593-C99414523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2007 – Should Apple release the very first smartphone?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22668-2C2E-428B-A604-38B4DD1F2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66" r="32088"/>
          <a:stretch/>
        </p:blipFill>
        <p:spPr>
          <a:xfrm>
            <a:off x="818310" y="3220117"/>
            <a:ext cx="1378826" cy="251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6C767-30CB-40DA-8980-8F867958401B}"/>
              </a:ext>
            </a:extLst>
          </p:cNvPr>
          <p:cNvSpPr txBox="1"/>
          <p:nvPr/>
        </p:nvSpPr>
        <p:spPr>
          <a:xfrm>
            <a:off x="818310" y="5668014"/>
            <a:ext cx="262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Apple iPhone 1Gen</a:t>
            </a:r>
          </a:p>
        </p:txBody>
      </p:sp>
    </p:spTree>
    <p:extLst>
      <p:ext uri="{BB962C8B-B14F-4D97-AF65-F5344CB8AC3E}">
        <p14:creationId xmlns:p14="http://schemas.microsoft.com/office/powerpoint/2010/main" val="329364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CF46-4037-4C23-9D87-1C489285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48E-B0C7-497A-A593-C99414523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2007 – Should Apple release the very first smartphone?</a:t>
            </a:r>
          </a:p>
          <a:p>
            <a:pPr marL="0" indent="0">
              <a:buNone/>
            </a:pPr>
            <a:r>
              <a:rPr lang="en-US" dirty="0"/>
              <a:t>1993 – Should Apple release the very first tablet?</a:t>
            </a:r>
          </a:p>
          <a:p>
            <a:pPr marL="0" indent="0">
              <a:buNone/>
            </a:pPr>
            <a:r>
              <a:rPr lang="en-US" dirty="0"/>
              <a:t>1994 – Should Apple release the very first digital camera?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22668-2C2E-428B-A604-38B4DD1F2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66" r="32088"/>
          <a:stretch/>
        </p:blipFill>
        <p:spPr>
          <a:xfrm>
            <a:off x="818310" y="3220117"/>
            <a:ext cx="1378826" cy="2510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F527E-67D0-48A0-9157-1A328260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162" y="3220117"/>
            <a:ext cx="3745073" cy="2510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57AF0-001C-4C97-951F-FBD873EA3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80" y="3220117"/>
            <a:ext cx="4370714" cy="2510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6C767-30CB-40DA-8980-8F867958401B}"/>
              </a:ext>
            </a:extLst>
          </p:cNvPr>
          <p:cNvSpPr txBox="1"/>
          <p:nvPr/>
        </p:nvSpPr>
        <p:spPr>
          <a:xfrm>
            <a:off x="818310" y="5668014"/>
            <a:ext cx="262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Apple iPhone 1Gen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99180-D78F-4109-AA73-725DCA3700E6}"/>
              </a:ext>
            </a:extLst>
          </p:cNvPr>
          <p:cNvSpPr txBox="1"/>
          <p:nvPr/>
        </p:nvSpPr>
        <p:spPr>
          <a:xfrm>
            <a:off x="3850880" y="5668014"/>
            <a:ext cx="262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Apple Newton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E1F1C-2F73-4E53-9219-B08B364E50A1}"/>
              </a:ext>
            </a:extLst>
          </p:cNvPr>
          <p:cNvSpPr txBox="1"/>
          <p:nvPr/>
        </p:nvSpPr>
        <p:spPr>
          <a:xfrm>
            <a:off x="7477178" y="5668014"/>
            <a:ext cx="3745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Apple QuickTake 100</a:t>
            </a:r>
          </a:p>
        </p:txBody>
      </p:sp>
    </p:spTree>
    <p:extLst>
      <p:ext uri="{BB962C8B-B14F-4D97-AF65-F5344CB8AC3E}">
        <p14:creationId xmlns:p14="http://schemas.microsoft.com/office/powerpoint/2010/main" val="260251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287F-CFBE-46F3-8470-F322A5A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0C42C-6818-4D5B-B322-5FF39835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 methods</a:t>
            </a:r>
          </a:p>
          <a:p>
            <a:r>
              <a:rPr lang="en-US" dirty="0"/>
              <a:t>Also called: implicit, informal, clinical, experienced-based, intuitive methods, guesstimates, WAGs (wild-assed guesses), or gut feelings.</a:t>
            </a:r>
          </a:p>
          <a:p>
            <a:endParaRPr lang="en-US" dirty="0"/>
          </a:p>
          <a:p>
            <a:r>
              <a:rPr lang="en-US" dirty="0"/>
              <a:t>Aggregation of expert opinions:</a:t>
            </a:r>
          </a:p>
          <a:p>
            <a:pPr lvl="1"/>
            <a:r>
              <a:rPr lang="en-US" dirty="0"/>
              <a:t>Sales Force Composites – aggregation </a:t>
            </a:r>
            <a:br>
              <a:rPr lang="en-US" dirty="0"/>
            </a:br>
            <a:r>
              <a:rPr lang="en-US" dirty="0"/>
              <a:t>of sales personnel estimates</a:t>
            </a:r>
          </a:p>
          <a:p>
            <a:pPr lvl="1"/>
            <a:r>
              <a:rPr lang="en-US" dirty="0"/>
              <a:t>Jury of executive opinions</a:t>
            </a:r>
          </a:p>
          <a:p>
            <a:pPr lvl="1"/>
            <a:r>
              <a:rPr lang="en-US" dirty="0"/>
              <a:t>Surveys – customer surveys, </a:t>
            </a:r>
            <a:br>
              <a:rPr lang="en-US" dirty="0"/>
            </a:br>
            <a:r>
              <a:rPr lang="en-US" dirty="0"/>
              <a:t>political elections polls</a:t>
            </a:r>
          </a:p>
          <a:p>
            <a:endParaRPr lang="en-US" dirty="0"/>
          </a:p>
        </p:txBody>
      </p:sp>
      <p:pic>
        <p:nvPicPr>
          <p:cNvPr id="2050" name="Picture 2" descr="Image result for election polls australia">
            <a:extLst>
              <a:ext uri="{FF2B5EF4-FFF2-40B4-BE49-F238E27FC236}">
                <a16:creationId xmlns:a16="http://schemas.microsoft.com/office/drawing/2014/main" id="{B7EC86AC-E448-4624-9FBC-2D65E41D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20264"/>
            <a:ext cx="5950593" cy="245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41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F522-76F4-4934-B51A-2C493D74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1597" cy="812165"/>
          </a:xfrm>
        </p:spPr>
        <p:txBody>
          <a:bodyPr>
            <a:normAutofit/>
          </a:bodyPr>
          <a:lstStyle/>
          <a:p>
            <a:r>
              <a:rPr lang="en-US" dirty="0"/>
              <a:t>The Delphi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5C4B-A9C9-4392-8C65-7D84823F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45661"/>
            <a:ext cx="6002438" cy="4831302"/>
          </a:xfrm>
        </p:spPr>
        <p:txBody>
          <a:bodyPr/>
          <a:lstStyle/>
          <a:p>
            <a:r>
              <a:rPr lang="en-US" dirty="0"/>
              <a:t>Interactive forecasting method which relies on a panel of experts</a:t>
            </a:r>
          </a:p>
          <a:p>
            <a:r>
              <a:rPr lang="en-US" dirty="0"/>
              <a:t>The Delphi method is based on the assumption that group judgments are more valid than individual judgments</a:t>
            </a:r>
          </a:p>
          <a:p>
            <a:r>
              <a:rPr lang="en-US" dirty="0"/>
              <a:t>Key characteristics: </a:t>
            </a:r>
          </a:p>
          <a:p>
            <a:pPr lvl="1"/>
            <a:r>
              <a:rPr lang="en-US" dirty="0"/>
              <a:t>anonymity of participants; </a:t>
            </a:r>
          </a:p>
          <a:p>
            <a:pPr lvl="1"/>
            <a:r>
              <a:rPr lang="en-US" dirty="0"/>
              <a:t>structuring of information flow;</a:t>
            </a:r>
          </a:p>
          <a:p>
            <a:pPr lvl="1"/>
            <a:r>
              <a:rPr lang="en-US" dirty="0"/>
              <a:t>regular feedback;</a:t>
            </a:r>
          </a:p>
          <a:p>
            <a:pPr lvl="1"/>
            <a:r>
              <a:rPr lang="en-US" dirty="0"/>
              <a:t>role of the facilitator.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B4DA6-D090-4AC0-A9F3-DA907553C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5981" r="4454"/>
          <a:stretch/>
        </p:blipFill>
        <p:spPr>
          <a:xfrm>
            <a:off x="7072131" y="-162049"/>
            <a:ext cx="5227187" cy="32828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7" name="Picture 2" descr="Image result for oracle of delphi">
            <a:extLst>
              <a:ext uri="{FF2B5EF4-FFF2-40B4-BE49-F238E27FC236}">
                <a16:creationId xmlns:a16="http://schemas.microsoft.com/office/drawing/2014/main" id="{76B8DE2B-5D15-41CA-A247-25C7B240E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7" r="-1" b="17453"/>
          <a:stretch/>
        </p:blipFill>
        <p:spPr bwMode="auto">
          <a:xfrm>
            <a:off x="7078631" y="2540191"/>
            <a:ext cx="5229115" cy="3519156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2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3055</TotalTime>
  <Words>2448</Words>
  <Application>Microsoft Office PowerPoint</Application>
  <PresentationFormat>Widescreen</PresentationFormat>
  <Paragraphs>323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Rounded MT Bold</vt:lpstr>
      <vt:lpstr>Arial Unicode MS</vt:lpstr>
      <vt:lpstr>Calibri</vt:lpstr>
      <vt:lpstr>Calibri Light</vt:lpstr>
      <vt:lpstr>Cambria Math</vt:lpstr>
      <vt:lpstr>Chiller</vt:lpstr>
      <vt:lpstr>Consolas</vt:lpstr>
      <vt:lpstr>Times New Roman</vt:lpstr>
      <vt:lpstr>Office Theme</vt:lpstr>
      <vt:lpstr>Predictive Analytics</vt:lpstr>
      <vt:lpstr>Types of Analytics</vt:lpstr>
      <vt:lpstr>Predictive analytics</vt:lpstr>
      <vt:lpstr>Types of Predictive analytics</vt:lpstr>
      <vt:lpstr>Subjective forecasting</vt:lpstr>
      <vt:lpstr>Subjective forecasting</vt:lpstr>
      <vt:lpstr>Subjective forecasting</vt:lpstr>
      <vt:lpstr>Subjective forecasting</vt:lpstr>
      <vt:lpstr>The Delphi Method</vt:lpstr>
      <vt:lpstr>Big Tennis</vt:lpstr>
      <vt:lpstr>Information markets</vt:lpstr>
      <vt:lpstr>Information markets</vt:lpstr>
      <vt:lpstr>Information markets</vt:lpstr>
      <vt:lpstr>Information markets</vt:lpstr>
      <vt:lpstr>Combined methods</vt:lpstr>
      <vt:lpstr>Objective forecasting</vt:lpstr>
      <vt:lpstr>Objective forecasting</vt:lpstr>
      <vt:lpstr>PowerPoint Presentation</vt:lpstr>
      <vt:lpstr>Time series - Trend</vt:lpstr>
      <vt:lpstr>Time series – Moving average</vt:lpstr>
      <vt:lpstr>Time series - Seasonality</vt:lpstr>
      <vt:lpstr>Time series - Seasonality</vt:lpstr>
      <vt:lpstr>Stock market</vt:lpstr>
      <vt:lpstr>Stock market</vt:lpstr>
      <vt:lpstr>Stock market</vt:lpstr>
      <vt:lpstr>Random Walk</vt:lpstr>
      <vt:lpstr>Random Walk</vt:lpstr>
      <vt:lpstr>Gambler’s ruin problem</vt:lpstr>
      <vt:lpstr>Gambler’s ruin problem</vt:lpstr>
      <vt:lpstr>Gambler’s ruin problem</vt:lpstr>
      <vt:lpstr>Gambler’s ruin problem</vt:lpstr>
      <vt:lpstr>Trading strategies</vt:lpstr>
      <vt:lpstr>Momentum vs Contrarian strategies</vt:lpstr>
      <vt:lpstr>Trading strategies</vt:lpstr>
      <vt:lpstr>Finance engineering – log transformation </vt:lpstr>
      <vt:lpstr>Finance engineering – synthetic asset </vt:lpstr>
      <vt:lpstr>Time series filtering</vt:lpstr>
      <vt:lpstr>Time series filtering</vt:lpstr>
      <vt:lpstr>Time series filtering</vt:lpstr>
      <vt:lpstr>Time series filtering</vt:lpstr>
      <vt:lpstr>Stock market</vt:lpstr>
      <vt:lpstr>Stock market</vt:lpstr>
      <vt:lpstr>Stock market</vt:lpstr>
      <vt:lpstr>References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</dc:title>
  <dc:creator>Timofei Bogomolov</dc:creator>
  <cp:lastModifiedBy>Timofei Bogomolov</cp:lastModifiedBy>
  <cp:revision>91</cp:revision>
  <dcterms:created xsi:type="dcterms:W3CDTF">2019-02-06T02:36:19Z</dcterms:created>
  <dcterms:modified xsi:type="dcterms:W3CDTF">2019-03-24T02:57:13Z</dcterms:modified>
</cp:coreProperties>
</file>